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9" r:id="rId2"/>
  </p:sldMasterIdLst>
  <p:notesMasterIdLst>
    <p:notesMasterId r:id="rId11"/>
  </p:notesMasterIdLst>
  <p:handoutMasterIdLst>
    <p:handoutMasterId r:id="rId12"/>
  </p:handoutMasterIdLst>
  <p:sldIdLst>
    <p:sldId id="258" r:id="rId3"/>
    <p:sldId id="297" r:id="rId4"/>
    <p:sldId id="298" r:id="rId5"/>
    <p:sldId id="303" r:id="rId6"/>
    <p:sldId id="301" r:id="rId7"/>
    <p:sldId id="306" r:id="rId8"/>
    <p:sldId id="305" r:id="rId9"/>
    <p:sldId id="304" r:id="rId10"/>
  </p:sldIdLst>
  <p:sldSz cx="9144000" cy="6858000" type="screen4x3"/>
  <p:notesSz cx="6797675" cy="9926638"/>
  <p:embeddedFontLst>
    <p:embeddedFont>
      <p:font typeface="Calibri" pitchFamily="34" charset="0"/>
      <p:regular r:id="rId13"/>
      <p:bold r:id="rId14"/>
      <p:italic r:id="rId15"/>
      <p:boldItalic r:id="rId16"/>
    </p:embeddedFont>
  </p:embeddedFont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C2E8"/>
    <a:srgbClr val="FE6D0A"/>
    <a:srgbClr val="FE7416"/>
    <a:srgbClr val="BB6126"/>
    <a:srgbClr val="97BAE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164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51181-2C75-48A0-8B7F-232AE0289C9B}" type="datetimeFigureOut">
              <a:rPr lang="en-US" smtClean="0"/>
              <a:pPr/>
              <a:t>12/8/2010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FAAE06-B37F-489F-B9A5-3002FCFB432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99D36-9C32-4D75-8531-C48C62F864A0}" type="datetimeFigureOut">
              <a:rPr lang="en-US" smtClean="0"/>
              <a:pPr/>
              <a:t>12/8/2010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9A1EF3-7A6B-444A-B5E7-2FEFB5A57C40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halet-LondonNineteenSixty" pitchFamily="50" charset="0"/>
              </a:defRPr>
            </a:lvl1pPr>
          </a:lstStyle>
          <a:p>
            <a:r>
              <a:rPr lang="da-DK" dirty="0" smtClean="0"/>
              <a:t>Klik for at redigere titeltypografi i masteren</a:t>
            </a:r>
            <a:endParaRPr lang="da-D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Klik for at redigere titeltypografi i masteren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 smtClean="0"/>
              <a:t>Klik for at redigere typografi i masteren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a-DK" dirty="0" smtClean="0"/>
              <a:t>Klik for at redigere titeltypografi i masteren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a-DK" dirty="0" smtClean="0"/>
              <a:t>Klik for at redigere titeltypografi i masteren</a:t>
            </a:r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halet-LondonNineteenSixty" pitchFamily="50" charset="0"/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a-DK" dirty="0" smtClean="0"/>
              <a:t>Klik for at redigere titeltypografi i masteren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a-DK" dirty="0" smtClean="0"/>
              <a:t>Klik for at redigere typografi i masteren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a-DK" dirty="0" smtClean="0"/>
              <a:t>Klik for at redigere titeltypografi i masteren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a-DK" dirty="0" smtClean="0"/>
              <a:t>Klik for at redigere titeltypografi i masteren</a:t>
            </a:r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dkjanfal\AppData\Local\Microsoft\Windows\Temporary Internet Files\Content.Outlook\67SU1MZE\HF template 2012_v02 (2)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350" y="6350"/>
            <a:ext cx="9131300" cy="684530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 smtClean="0"/>
              <a:t>Klik for at redigere titeltypografi i masteren</a:t>
            </a:r>
            <a:endParaRPr lang="da-D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 smtClean="0"/>
              <a:t>Klik for at redigere typografi i masteren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halet-LondonNineteenSixty" pitchFamily="50" charset="0"/>
              </a:defRPr>
            </a:lvl1pPr>
          </a:lstStyle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halet-LondonNineteenSixty" pitchFamily="50" charset="0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halet-LondonNineteenSixty" pitchFamily="50" charset="0"/>
              </a:defRPr>
            </a:lvl1pPr>
          </a:lstStyle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>
              <a:lumMod val="85000"/>
            </a:schemeClr>
          </a:solidFill>
          <a:latin typeface="Chalet-LondonNineteenSixty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>
              <a:lumMod val="85000"/>
            </a:schemeClr>
          </a:solidFill>
          <a:latin typeface="Chalet-LondonNineteenSixty" pitchFamily="50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>
              <a:lumMod val="85000"/>
            </a:schemeClr>
          </a:solidFill>
          <a:latin typeface="Chalet-LondonNineteenSixty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>
              <a:lumMod val="85000"/>
            </a:schemeClr>
          </a:solidFill>
          <a:latin typeface="Chalet-LondonNineteenSixty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>
              <a:lumMod val="85000"/>
            </a:schemeClr>
          </a:solidFill>
          <a:latin typeface="Chalet-LondonNineteenSixty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>
              <a:lumMod val="85000"/>
            </a:schemeClr>
          </a:solidFill>
          <a:latin typeface="Chalet-LondonNineteenSixty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halet-LondonNineteenSixty" pitchFamily="50" charset="0"/>
              </a:defRPr>
            </a:lvl1pPr>
          </a:lstStyle>
          <a:p>
            <a:fld id="{FDB5CB65-16C7-4910-9795-93E4E65AF64A}" type="datetimeFigureOut">
              <a:rPr lang="da-DK" smtClean="0"/>
              <a:pPr/>
              <a:t>08-12-2010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halet-LondonNineteenSixty" pitchFamily="50" charset="0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halet-LondonNineteenSixty" pitchFamily="50" charset="0"/>
              </a:defRPr>
            </a:lvl1pPr>
          </a:lstStyle>
          <a:p>
            <a:fld id="{9D834BD5-F986-4FE2-8E12-10A2558F56AA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9" name="Tekstboks 8"/>
          <p:cNvSpPr txBox="1"/>
          <p:nvPr userDrawn="1"/>
        </p:nvSpPr>
        <p:spPr>
          <a:xfrm>
            <a:off x="0" y="188640"/>
            <a:ext cx="91440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P3 </a:t>
            </a:r>
            <a:endParaRPr lang="en-US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kstboks 9"/>
          <p:cNvSpPr txBox="1"/>
          <p:nvPr userDrawn="1"/>
        </p:nvSpPr>
        <p:spPr>
          <a:xfrm>
            <a:off x="0" y="5949280"/>
            <a:ext cx="91440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2012</a:t>
            </a:r>
            <a:endParaRPr lang="en-US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Billede 10" descr="Breakout-CC logos.jp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-289918" y="0"/>
            <a:ext cx="9700752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halet-LondonNineteenSixty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halet-LondonNineteenSixty" pitchFamily="50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halet-LondonNineteenSixty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halet-LondonNineteenSixty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halet-LondonNineteenSixty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halet-LondonNineteenSixty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5.jpeg"/><Relationship Id="rId18" Type="http://schemas.openxmlformats.org/officeDocument/2006/relationships/image" Target="../media/image21.jpeg"/><Relationship Id="rId3" Type="http://schemas.openxmlformats.org/officeDocument/2006/relationships/image" Target="../media/image3.jpeg"/><Relationship Id="rId7" Type="http://schemas.openxmlformats.org/officeDocument/2006/relationships/image" Target="../media/image16.jpeg"/><Relationship Id="rId12" Type="http://schemas.openxmlformats.org/officeDocument/2006/relationships/image" Target="../media/image19.jpeg"/><Relationship Id="rId17" Type="http://schemas.openxmlformats.org/officeDocument/2006/relationships/image" Target="../media/image12.jpeg"/><Relationship Id="rId2" Type="http://schemas.openxmlformats.org/officeDocument/2006/relationships/image" Target="../media/image13.jpeg"/><Relationship Id="rId16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11" Type="http://schemas.openxmlformats.org/officeDocument/2006/relationships/image" Target="../media/image14.jpeg"/><Relationship Id="rId5" Type="http://schemas.openxmlformats.org/officeDocument/2006/relationships/image" Target="../media/image9.jpeg"/><Relationship Id="rId15" Type="http://schemas.openxmlformats.org/officeDocument/2006/relationships/image" Target="../media/image10.jpeg"/><Relationship Id="rId10" Type="http://schemas.openxmlformats.org/officeDocument/2006/relationships/image" Target="../media/image7.jpeg"/><Relationship Id="rId19" Type="http://schemas.openxmlformats.org/officeDocument/2006/relationships/image" Target="../media/image8.jpeg"/><Relationship Id="rId4" Type="http://schemas.openxmlformats.org/officeDocument/2006/relationships/image" Target="../media/image15.jpeg"/><Relationship Id="rId9" Type="http://schemas.openxmlformats.org/officeDocument/2006/relationships/image" Target="../media/image18.jpeg"/><Relationship Id="rId1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0.jpeg"/><Relationship Id="rId18" Type="http://schemas.openxmlformats.org/officeDocument/2006/relationships/image" Target="../media/image8.jpeg"/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12" Type="http://schemas.openxmlformats.org/officeDocument/2006/relationships/image" Target="../media/image5.jpeg"/><Relationship Id="rId17" Type="http://schemas.openxmlformats.org/officeDocument/2006/relationships/image" Target="../media/image21.jpeg"/><Relationship Id="rId2" Type="http://schemas.openxmlformats.org/officeDocument/2006/relationships/image" Target="../media/image3.jpeg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11" Type="http://schemas.openxmlformats.org/officeDocument/2006/relationships/image" Target="../media/image19.jpeg"/><Relationship Id="rId5" Type="http://schemas.openxmlformats.org/officeDocument/2006/relationships/image" Target="../media/image4.jpeg"/><Relationship Id="rId15" Type="http://schemas.openxmlformats.org/officeDocument/2006/relationships/image" Target="../media/image11.jpeg"/><Relationship Id="rId10" Type="http://schemas.openxmlformats.org/officeDocument/2006/relationships/image" Target="../media/image14.jpeg"/><Relationship Id="rId19" Type="http://schemas.openxmlformats.org/officeDocument/2006/relationships/image" Target="../media/image13.jpeg"/><Relationship Id="rId4" Type="http://schemas.openxmlformats.org/officeDocument/2006/relationships/image" Target="../media/image9.jpeg"/><Relationship Id="rId9" Type="http://schemas.openxmlformats.org/officeDocument/2006/relationships/image" Target="../media/image7.jpeg"/><Relationship Id="rId1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boks 1"/>
          <p:cNvSpPr txBox="1"/>
          <p:nvPr/>
        </p:nvSpPr>
        <p:spPr>
          <a:xfrm>
            <a:off x="1547664" y="5674022"/>
            <a:ext cx="62696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5400" b="1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TV Speciales 2012</a:t>
            </a:r>
            <a:endParaRPr lang="da-DK" sz="5400" b="1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310952" y="1196752"/>
            <a:ext cx="7653536" cy="4824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latin typeface="+mj-lt"/>
              </a:rPr>
              <a:t>Agenda for kick off 8 Dec at 12pm PST</a:t>
            </a:r>
          </a:p>
          <a:p>
            <a:pPr>
              <a:buNone/>
            </a:pPr>
            <a:endParaRPr lang="en-US" sz="1800" dirty="0" smtClean="0">
              <a:latin typeface="+mj-lt"/>
            </a:endParaRPr>
          </a:p>
          <a:p>
            <a:pPr>
              <a:buNone/>
            </a:pPr>
            <a:r>
              <a:rPr lang="en-US" sz="1800" dirty="0" smtClean="0">
                <a:latin typeface="+mj-lt"/>
              </a:rPr>
              <a:t>Participants: 	</a:t>
            </a:r>
            <a:r>
              <a:rPr lang="en-US" sz="1800" dirty="0" err="1" smtClean="0">
                <a:latin typeface="+mj-lt"/>
              </a:rPr>
              <a:t>Cristian</a:t>
            </a:r>
            <a:r>
              <a:rPr lang="en-US" sz="1800" dirty="0" smtClean="0">
                <a:latin typeface="+mj-lt"/>
              </a:rPr>
              <a:t> Faber, David Karr, Adam, Kelly, 				Jan, Kathleen, Christoffer, Threshold</a:t>
            </a:r>
          </a:p>
          <a:p>
            <a:pPr>
              <a:buNone/>
            </a:pPr>
            <a:endParaRPr lang="en-US" sz="1800" dirty="0" smtClean="0">
              <a:latin typeface="+mj-lt"/>
            </a:endParaRPr>
          </a:p>
          <a:p>
            <a:r>
              <a:rPr lang="en-US" sz="1800" dirty="0" smtClean="0">
                <a:latin typeface="+mj-lt"/>
              </a:rPr>
              <a:t>Intro to Hero Factory – </a:t>
            </a:r>
            <a:r>
              <a:rPr lang="en-US" sz="1800" dirty="0" err="1" smtClean="0">
                <a:latin typeface="+mj-lt"/>
              </a:rPr>
              <a:t>Cristian</a:t>
            </a:r>
            <a:r>
              <a:rPr lang="en-US" sz="1800" dirty="0" smtClean="0">
                <a:latin typeface="+mj-lt"/>
              </a:rPr>
              <a:t> Faber</a:t>
            </a:r>
          </a:p>
          <a:p>
            <a:r>
              <a:rPr lang="en-US" sz="1800" dirty="0" smtClean="0">
                <a:latin typeface="+mj-lt"/>
              </a:rPr>
              <a:t>Intro to 2012 Overall 360 Marketing Concept -Jan </a:t>
            </a:r>
          </a:p>
          <a:p>
            <a:r>
              <a:rPr lang="en-US" sz="1800" dirty="0" smtClean="0">
                <a:latin typeface="+mj-lt"/>
              </a:rPr>
              <a:t>Script Brief 2012 – Jan/Kathleen</a:t>
            </a:r>
          </a:p>
          <a:p>
            <a:r>
              <a:rPr lang="en-US" sz="1800" dirty="0" smtClean="0">
                <a:latin typeface="+mj-lt"/>
              </a:rPr>
              <a:t>Intro to  2012 models/personalities – David/Christoffer</a:t>
            </a:r>
          </a:p>
          <a:p>
            <a:pPr>
              <a:buNone/>
            </a:pPr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2"/>
            <a:endParaRPr lang="en-US" dirty="0" smtClean="0">
              <a:latin typeface="+mj-lt"/>
            </a:endParaRPr>
          </a:p>
          <a:p>
            <a:pPr lvl="2"/>
            <a:endParaRPr lang="en-US" dirty="0" smtClean="0">
              <a:latin typeface="+mj-lt"/>
            </a:endParaRPr>
          </a:p>
          <a:p>
            <a:endParaRPr lang="en-US" dirty="0" smtClean="0">
              <a:latin typeface="+mj-lt"/>
            </a:endParaRPr>
          </a:p>
          <a:p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2880" y="-1714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Script Brief </a:t>
            </a:r>
            <a:endParaRPr lang="en-US" dirty="0">
              <a:latin typeface="+mj-lt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310952" y="620688"/>
            <a:ext cx="7653536" cy="5832648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>
                <a:latin typeface="+mj-lt"/>
              </a:rPr>
              <a:t>Task</a:t>
            </a:r>
          </a:p>
          <a:p>
            <a:pPr lvl="1"/>
            <a:r>
              <a:rPr lang="en-US" dirty="0" smtClean="0">
                <a:latin typeface="+mj-lt"/>
              </a:rPr>
              <a:t>To produce the script for  2*22 min TV specials in high quality CGI format, that we are able to cut a number of smaller mini movies (1-2 min each), where we follow some of our  heroes trying to catch a villain</a:t>
            </a:r>
          </a:p>
          <a:p>
            <a:pPr lvl="1"/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Story </a:t>
            </a:r>
          </a:p>
          <a:p>
            <a:pPr lvl="1"/>
            <a:r>
              <a:rPr lang="en-US" dirty="0" smtClean="0">
                <a:latin typeface="+mj-lt"/>
              </a:rPr>
              <a:t>Takes the starting point in the breakout story</a:t>
            </a:r>
          </a:p>
          <a:p>
            <a:pPr lvl="2"/>
            <a:r>
              <a:rPr lang="en-US" dirty="0" smtClean="0">
                <a:latin typeface="+mj-lt"/>
              </a:rPr>
              <a:t>All villains &amp; monsters ever captured break out of the Hero Factory, all hell breaks lose in the galaxy</a:t>
            </a:r>
          </a:p>
          <a:p>
            <a:pPr lvl="2"/>
            <a:r>
              <a:rPr lang="en-US" dirty="0" smtClean="0">
                <a:latin typeface="+mj-lt"/>
              </a:rPr>
              <a:t>Heroes gear up with new equipment, where the most important is the new  Hero cuff – (not shooting)</a:t>
            </a:r>
          </a:p>
          <a:p>
            <a:pPr lvl="2"/>
            <a:r>
              <a:rPr lang="en-US" dirty="0" smtClean="0">
                <a:latin typeface="+mj-lt"/>
              </a:rPr>
              <a:t>We follow each of the heroes on their quest to bring back the villains – which is not successful</a:t>
            </a:r>
          </a:p>
          <a:p>
            <a:pPr lvl="2"/>
            <a:r>
              <a:rPr lang="en-US" dirty="0" smtClean="0">
                <a:latin typeface="+mj-lt"/>
              </a:rPr>
              <a:t>Villains gang up to get revenge and get even with Hero </a:t>
            </a:r>
            <a:r>
              <a:rPr lang="en-US" dirty="0" smtClean="0">
                <a:latin typeface="+mj-lt"/>
              </a:rPr>
              <a:t>Factory (reason to fight)</a:t>
            </a:r>
            <a:endParaRPr lang="en-US" dirty="0" smtClean="0">
              <a:latin typeface="+mj-lt"/>
            </a:endParaRPr>
          </a:p>
          <a:p>
            <a:pPr lvl="2"/>
            <a:r>
              <a:rPr lang="en-US" dirty="0" smtClean="0">
                <a:latin typeface="+mj-lt"/>
              </a:rPr>
              <a:t>Final show down at the factory </a:t>
            </a:r>
            <a:r>
              <a:rPr lang="en-US" dirty="0" smtClean="0">
                <a:latin typeface="+mj-lt"/>
              </a:rPr>
              <a:t>itself, Heroes succeed at the end!</a:t>
            </a:r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Frames</a:t>
            </a:r>
          </a:p>
          <a:p>
            <a:pPr lvl="1"/>
            <a:r>
              <a:rPr lang="en-US" dirty="0" smtClean="0">
                <a:latin typeface="+mj-lt"/>
              </a:rPr>
              <a:t>A total of 12 models can be used</a:t>
            </a:r>
          </a:p>
          <a:p>
            <a:pPr lvl="1"/>
            <a:r>
              <a:rPr lang="en-US" dirty="0" smtClean="0">
                <a:latin typeface="+mj-lt"/>
              </a:rPr>
              <a:t>Reuse existing settings and support models non key scenes</a:t>
            </a:r>
          </a:p>
          <a:p>
            <a:pPr lvl="1"/>
            <a:r>
              <a:rPr lang="en-US" dirty="0" smtClean="0">
                <a:latin typeface="+mj-lt"/>
              </a:rPr>
              <a:t>A number of new settings can  be added for key scenes </a:t>
            </a:r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Timing</a:t>
            </a:r>
            <a:endParaRPr lang="en-US" dirty="0" smtClean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Briefing – 			              </a:t>
            </a:r>
            <a:r>
              <a:rPr lang="en-US" dirty="0" smtClean="0">
                <a:latin typeface="+mj-lt"/>
              </a:rPr>
              <a:t>week </a:t>
            </a:r>
            <a:r>
              <a:rPr lang="en-US" dirty="0" smtClean="0">
                <a:latin typeface="+mj-lt"/>
              </a:rPr>
              <a:t>49	JFA/Kathleen</a:t>
            </a:r>
            <a:endParaRPr lang="da-DK" dirty="0" smtClean="0"/>
          </a:p>
          <a:p>
            <a:pPr lvl="1"/>
            <a:r>
              <a:rPr lang="en-US" dirty="0" smtClean="0"/>
              <a:t>Story team to meet incl. Adam                                           week 49/50   	JFA/Kathleen </a:t>
            </a:r>
            <a:endParaRPr lang="da-DK" dirty="0" smtClean="0"/>
          </a:p>
          <a:p>
            <a:pPr lvl="1"/>
            <a:r>
              <a:rPr lang="en-US" dirty="0" smtClean="0"/>
              <a:t>Synopsis / debrief                                                              week 51	Story Team, but led by Adv.</a:t>
            </a:r>
            <a:endParaRPr lang="da-DK" dirty="0" smtClean="0"/>
          </a:p>
          <a:p>
            <a:pPr lvl="1"/>
            <a:r>
              <a:rPr lang="en-US" dirty="0" smtClean="0"/>
              <a:t>Treatment version 1                                                            week 1	</a:t>
            </a:r>
            <a:r>
              <a:rPr lang="en-US" dirty="0" smtClean="0"/>
              <a:t>	Adam </a:t>
            </a:r>
            <a:r>
              <a:rPr lang="en-US" dirty="0" smtClean="0"/>
              <a:t>input from Story Team</a:t>
            </a:r>
            <a:endParaRPr lang="da-DK" dirty="0" smtClean="0"/>
          </a:p>
          <a:p>
            <a:pPr lvl="1"/>
            <a:r>
              <a:rPr lang="en-US" dirty="0" smtClean="0"/>
              <a:t>Treatment version 2                                                           Week 2	Adam input from Story Team</a:t>
            </a:r>
            <a:endParaRPr lang="da-DK" dirty="0" smtClean="0"/>
          </a:p>
          <a:p>
            <a:pPr lvl="1"/>
            <a:r>
              <a:rPr lang="en-US" dirty="0" smtClean="0"/>
              <a:t>Script version 1                                                                   Week 5	Adam </a:t>
            </a:r>
            <a:endParaRPr lang="da-DK" dirty="0" smtClean="0"/>
          </a:p>
          <a:p>
            <a:pPr lvl="1"/>
            <a:r>
              <a:rPr lang="en-US" dirty="0" smtClean="0"/>
              <a:t>Script final                                                                          week 7 	Adam </a:t>
            </a:r>
            <a:endParaRPr lang="da-DK" dirty="0" smtClean="0"/>
          </a:p>
          <a:p>
            <a:pPr lvl="1"/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Mandatory's</a:t>
            </a:r>
          </a:p>
          <a:p>
            <a:pPr lvl="1"/>
            <a:r>
              <a:rPr lang="en-US" dirty="0" smtClean="0">
                <a:latin typeface="+mj-lt"/>
              </a:rPr>
              <a:t>Role of Hero Factory should be more active and exiting, currently it’s “just” a command base, needs to be a fun existing place, showing  an exiting jail, weapon storage facility etc.</a:t>
            </a:r>
          </a:p>
          <a:p>
            <a:pPr lvl="1"/>
            <a:r>
              <a:rPr lang="en-US" dirty="0" smtClean="0">
                <a:latin typeface="+mj-lt"/>
              </a:rPr>
              <a:t>Individual  missions that our heroes embark on needs to be a matter of saving the universe every time (needs a very strong reason to fight)</a:t>
            </a:r>
          </a:p>
          <a:p>
            <a:pPr lvl="1"/>
            <a:r>
              <a:rPr lang="en-US" dirty="0" smtClean="0">
                <a:latin typeface="+mj-lt"/>
              </a:rPr>
              <a:t>Humor needs to be predominantly visual – slapstick type humor – keep it simple.</a:t>
            </a:r>
          </a:p>
          <a:p>
            <a:pPr lvl="1"/>
            <a:r>
              <a:rPr lang="en-US" dirty="0" smtClean="0">
                <a:latin typeface="+mj-lt"/>
              </a:rPr>
              <a:t>Keep villains as bad guys and heroes as good guys – be careful not to undermine their  </a:t>
            </a:r>
            <a:r>
              <a:rPr lang="en-US" dirty="0" err="1" smtClean="0">
                <a:latin typeface="+mj-lt"/>
              </a:rPr>
              <a:t>iconicness</a:t>
            </a:r>
            <a:r>
              <a:rPr lang="en-US" dirty="0" smtClean="0">
                <a:latin typeface="+mj-lt"/>
              </a:rPr>
              <a:t> </a:t>
            </a:r>
          </a:p>
          <a:p>
            <a:pPr lvl="1"/>
            <a:r>
              <a:rPr lang="en-US" dirty="0" smtClean="0">
                <a:latin typeface="+mj-lt"/>
              </a:rPr>
              <a:t>Lot’s of action and fighting, but not in a dark and scary way. </a:t>
            </a:r>
          </a:p>
          <a:p>
            <a:pPr lvl="1"/>
            <a:r>
              <a:rPr lang="en-US" dirty="0" smtClean="0">
                <a:latin typeface="+mj-lt"/>
              </a:rPr>
              <a:t>Make the action and fighting playable  - imaging how kids can play this using a few figures and stuff they have in in their room </a:t>
            </a:r>
            <a:r>
              <a:rPr lang="en-US" dirty="0" smtClean="0">
                <a:latin typeface="+mj-lt"/>
              </a:rPr>
              <a:t>=&gt; will make them buy even more!</a:t>
            </a:r>
            <a:endParaRPr lang="en-US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2880" y="-27384"/>
            <a:ext cx="8229600" cy="1143000"/>
          </a:xfrm>
        </p:spPr>
        <p:txBody>
          <a:bodyPr/>
          <a:lstStyle/>
          <a:p>
            <a:r>
              <a:rPr lang="en-US" dirty="0" smtClean="0"/>
              <a:t> Hero Factory 2012 Story Team</a:t>
            </a:r>
            <a:endParaRPr lang="en-US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03648" y="1196752"/>
            <a:ext cx="7283152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2200" dirty="0" smtClean="0"/>
              <a:t>Members</a:t>
            </a:r>
            <a:endParaRPr lang="en-US" sz="2200" dirty="0" smtClean="0"/>
          </a:p>
          <a:p>
            <a:r>
              <a:rPr lang="en-US" sz="2200" dirty="0" smtClean="0"/>
              <a:t>Story team: David Carr, Kelly, Christian Faber, </a:t>
            </a:r>
            <a:r>
              <a:rPr lang="en-US" sz="2200" dirty="0" err="1" smtClean="0"/>
              <a:t>Christoffer</a:t>
            </a:r>
            <a:r>
              <a:rPr lang="en-US" sz="2200" dirty="0" smtClean="0"/>
              <a:t> </a:t>
            </a:r>
            <a:r>
              <a:rPr lang="en-US" sz="2200" dirty="0" err="1" smtClean="0"/>
              <a:t>Raundahl</a:t>
            </a:r>
            <a:endParaRPr lang="en-US" sz="2200" dirty="0" smtClean="0"/>
          </a:p>
          <a:p>
            <a:r>
              <a:rPr lang="en-US" sz="2200" dirty="0" smtClean="0"/>
              <a:t>Approvers: Kathleen, Jan</a:t>
            </a:r>
          </a:p>
          <a:p>
            <a:r>
              <a:rPr lang="en-US" sz="2200" dirty="0" smtClean="0"/>
              <a:t>Writer: Adam </a:t>
            </a:r>
          </a:p>
          <a:p>
            <a:pPr>
              <a:buNone/>
            </a:pP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Process</a:t>
            </a:r>
            <a:r>
              <a:rPr lang="en-US" sz="2200" dirty="0" smtClean="0"/>
              <a:t>:	</a:t>
            </a:r>
          </a:p>
          <a:p>
            <a:r>
              <a:rPr lang="en-US" sz="2200" dirty="0" smtClean="0"/>
              <a:t>Brief and Scope – Approvers + Threshold.</a:t>
            </a:r>
          </a:p>
          <a:p>
            <a:r>
              <a:rPr lang="en-US" sz="2200" dirty="0" smtClean="0"/>
              <a:t>Story synopsis - Story team + writer </a:t>
            </a:r>
          </a:p>
          <a:p>
            <a:r>
              <a:rPr lang="en-US" sz="2200" dirty="0" smtClean="0"/>
              <a:t>Treatment – writer, checking in with story team, prior to delivery to approvers</a:t>
            </a:r>
          </a:p>
          <a:p>
            <a:r>
              <a:rPr lang="en-US" sz="2200" dirty="0" smtClean="0"/>
              <a:t>Script: </a:t>
            </a:r>
            <a:r>
              <a:rPr lang="en-US" sz="2200" dirty="0" smtClean="0"/>
              <a:t>Writer-Adam</a:t>
            </a:r>
          </a:p>
          <a:p>
            <a:pPr>
              <a:buNone/>
            </a:pP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Background</a:t>
            </a:r>
            <a:endParaRPr lang="en-US" sz="2200" dirty="0" smtClean="0"/>
          </a:p>
          <a:p>
            <a:r>
              <a:rPr lang="en-US" sz="2200" dirty="0" smtClean="0"/>
              <a:t>To secure a faster and more streamlined development of stories</a:t>
            </a:r>
          </a:p>
          <a:p>
            <a:r>
              <a:rPr lang="en-US" sz="2200" dirty="0" smtClean="0"/>
              <a:t>Better utilization of produced assets across marketing platforms</a:t>
            </a:r>
          </a:p>
          <a:p>
            <a:r>
              <a:rPr lang="en-US" sz="2200" dirty="0" smtClean="0"/>
              <a:t>Utilize learning’s from past </a:t>
            </a:r>
            <a:r>
              <a:rPr lang="en-US" sz="2200" dirty="0" err="1" smtClean="0"/>
              <a:t>Bionicle</a:t>
            </a:r>
            <a:r>
              <a:rPr lang="en-US" sz="2200" dirty="0" smtClean="0"/>
              <a:t> / Hero </a:t>
            </a:r>
            <a:r>
              <a:rPr lang="en-US" sz="2200" dirty="0" smtClean="0"/>
              <a:t>Factory developments 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da-DK" dirty="0" err="1" smtClean="0"/>
              <a:t>Roles</a:t>
            </a:r>
            <a:r>
              <a:rPr lang="da-DK" dirty="0" smtClean="0"/>
              <a:t> of the </a:t>
            </a:r>
            <a:r>
              <a:rPr lang="da-DK" dirty="0" err="1" smtClean="0"/>
              <a:t>Villains</a:t>
            </a:r>
            <a:endParaRPr lang="da-DK" dirty="0"/>
          </a:p>
        </p:txBody>
      </p:sp>
      <p:pic>
        <p:nvPicPr>
          <p:cNvPr id="3" name="Picture 4" descr="C:\Users\dkSoMoer\Desktop\Ny mappe\Warr-lorde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772816"/>
            <a:ext cx="1358258" cy="1727301"/>
          </a:xfrm>
          <a:prstGeom prst="rect">
            <a:avLst/>
          </a:prstGeom>
          <a:noFill/>
        </p:spPr>
      </p:pic>
      <p:pic>
        <p:nvPicPr>
          <p:cNvPr id="4" name="Picture 5" descr="C:\Users\dkSoMoer\Desktop\Ny mappe\Speeda-demon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4057327"/>
            <a:ext cx="1512168" cy="1167294"/>
          </a:xfrm>
          <a:prstGeom prst="rect">
            <a:avLst/>
          </a:prstGeom>
          <a:noFill/>
        </p:spPr>
      </p:pic>
      <p:pic>
        <p:nvPicPr>
          <p:cNvPr id="5" name="Picture 11" descr="C:\Users\dkSoMoer\Desktop\P3_HF_Images02\Depth-charge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24866" y="4057327"/>
            <a:ext cx="1090004" cy="1152128"/>
          </a:xfrm>
          <a:prstGeom prst="rect">
            <a:avLst/>
          </a:prstGeom>
          <a:noFill/>
        </p:spPr>
      </p:pic>
      <p:pic>
        <p:nvPicPr>
          <p:cNvPr id="7" name="Picture 15" descr="C:\Users\dkSoMoer\Desktop\Ny mappe\plaguereapa03.jpg"/>
          <p:cNvPicPr>
            <a:picLocks noChangeAspect="1" noChangeArrowheads="1"/>
          </p:cNvPicPr>
          <p:nvPr/>
        </p:nvPicPr>
        <p:blipFill>
          <a:blip r:embed="rId5" cstate="print"/>
          <a:srcRect l="8380" r="5026" b="-11"/>
          <a:stretch>
            <a:fillRect/>
          </a:stretch>
        </p:blipFill>
        <p:spPr bwMode="auto">
          <a:xfrm>
            <a:off x="6034950" y="4057327"/>
            <a:ext cx="864096" cy="1120123"/>
          </a:xfrm>
          <a:prstGeom prst="rect">
            <a:avLst/>
          </a:prstGeom>
          <a:noFill/>
        </p:spPr>
      </p:pic>
      <p:sp>
        <p:nvSpPr>
          <p:cNvPr id="9" name="Tekstboks 8"/>
          <p:cNvSpPr txBox="1"/>
          <p:nvPr/>
        </p:nvSpPr>
        <p:spPr>
          <a:xfrm>
            <a:off x="5364088" y="2204864"/>
            <a:ext cx="24600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Leader and mastermind</a:t>
            </a:r>
          </a:p>
          <a:p>
            <a:pPr algn="ctr"/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behind the </a:t>
            </a:r>
            <a:r>
              <a:rPr lang="da-DK" sz="1600" dirty="0" err="1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break-out</a:t>
            </a:r>
            <a:endParaRPr lang="da-DK" sz="16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  <p:sp>
        <p:nvSpPr>
          <p:cNvPr id="10" name="Tekstboks 9"/>
          <p:cNvSpPr txBox="1"/>
          <p:nvPr/>
        </p:nvSpPr>
        <p:spPr>
          <a:xfrm>
            <a:off x="4162742" y="3749550"/>
            <a:ext cx="1350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 err="1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Depth</a:t>
            </a:r>
            <a:r>
              <a:rPr lang="da-DK" sz="14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 Charge</a:t>
            </a:r>
            <a:endParaRPr lang="da-DK" sz="14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  <p:sp>
        <p:nvSpPr>
          <p:cNvPr id="12" name="Tekstboks 11"/>
          <p:cNvSpPr txBox="1"/>
          <p:nvPr/>
        </p:nvSpPr>
        <p:spPr>
          <a:xfrm>
            <a:off x="7556604" y="3769295"/>
            <a:ext cx="1479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 err="1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Speeda</a:t>
            </a:r>
            <a:r>
              <a:rPr lang="da-DK" sz="14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 </a:t>
            </a:r>
            <a:r>
              <a:rPr lang="da-DK" sz="1400" dirty="0" err="1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Demon</a:t>
            </a:r>
            <a:endParaRPr lang="da-DK" sz="14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  <p:sp>
        <p:nvSpPr>
          <p:cNvPr id="13" name="Tekstboks 12"/>
          <p:cNvSpPr txBox="1"/>
          <p:nvPr/>
        </p:nvSpPr>
        <p:spPr>
          <a:xfrm>
            <a:off x="5834015" y="3769295"/>
            <a:ext cx="1353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 err="1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Plague</a:t>
            </a:r>
            <a:r>
              <a:rPr lang="da-DK" sz="14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 </a:t>
            </a:r>
            <a:r>
              <a:rPr lang="da-DK" sz="1400" dirty="0" err="1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Reapa</a:t>
            </a:r>
            <a:endParaRPr lang="da-DK" sz="14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  <p:sp>
        <p:nvSpPr>
          <p:cNvPr id="14" name="Tekstboks 13"/>
          <p:cNvSpPr txBox="1"/>
          <p:nvPr/>
        </p:nvSpPr>
        <p:spPr>
          <a:xfrm>
            <a:off x="5631756" y="5229200"/>
            <a:ext cx="1748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Inject virus </a:t>
            </a:r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into robots</a:t>
            </a:r>
            <a:endParaRPr lang="en-US" sz="12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  <p:sp>
        <p:nvSpPr>
          <p:cNvPr id="15" name="Tekstboks 14"/>
          <p:cNvSpPr txBox="1"/>
          <p:nvPr/>
        </p:nvSpPr>
        <p:spPr>
          <a:xfrm>
            <a:off x="3995936" y="1484784"/>
            <a:ext cx="10610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 err="1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Over-Lord</a:t>
            </a:r>
            <a:r>
              <a:rPr lang="da-DK" sz="14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 </a:t>
            </a:r>
            <a:endParaRPr lang="da-DK" sz="14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  <p:sp>
        <p:nvSpPr>
          <p:cNvPr id="16" name="Tekstboks 15"/>
          <p:cNvSpPr txBox="1"/>
          <p:nvPr/>
        </p:nvSpPr>
        <p:spPr>
          <a:xfrm>
            <a:off x="790516" y="828001"/>
            <a:ext cx="79579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After many years in prison Over-Lord and his minions are determined that no Hero</a:t>
            </a:r>
          </a:p>
          <a:p>
            <a:pPr algn="ctr"/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shall ever be built in the Hero Factory again! 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  <p:sp>
        <p:nvSpPr>
          <p:cNvPr id="17" name="Tekstboks 16"/>
          <p:cNvSpPr txBox="1"/>
          <p:nvPr/>
        </p:nvSpPr>
        <p:spPr>
          <a:xfrm>
            <a:off x="3940654" y="5229200"/>
            <a:ext cx="18062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Inject virus into both</a:t>
            </a:r>
          </a:p>
          <a:p>
            <a:pPr algn="ctr"/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People and computers</a:t>
            </a:r>
            <a:endParaRPr lang="en-US" sz="12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  <p:pic>
        <p:nvPicPr>
          <p:cNvPr id="18" name="Picture 14" descr="C:\Users\dkSoMoer\Desktop\Ny mappe\Kill-switch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9752" y="4077073"/>
            <a:ext cx="1008112" cy="1090720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</p:pic>
      <p:sp>
        <p:nvSpPr>
          <p:cNvPr id="19" name="Tekstboks 18"/>
          <p:cNvSpPr txBox="1"/>
          <p:nvPr/>
        </p:nvSpPr>
        <p:spPr>
          <a:xfrm>
            <a:off x="2411760" y="3717032"/>
            <a:ext cx="1016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 err="1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Kill</a:t>
            </a:r>
            <a:r>
              <a:rPr lang="da-DK" sz="14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 Switch</a:t>
            </a:r>
            <a:endParaRPr lang="da-DK" sz="14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  <p:sp>
        <p:nvSpPr>
          <p:cNvPr id="20" name="Tekstboks 19"/>
          <p:cNvSpPr txBox="1"/>
          <p:nvPr/>
        </p:nvSpPr>
        <p:spPr>
          <a:xfrm>
            <a:off x="1691680" y="5229200"/>
            <a:ext cx="23962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High voltage – can take out all </a:t>
            </a:r>
          </a:p>
          <a:p>
            <a:pPr algn="ctr"/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HF operating systems </a:t>
            </a:r>
            <a:endParaRPr lang="en-US" sz="12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  <p:sp>
        <p:nvSpPr>
          <p:cNvPr id="21" name="Tekstboks 20"/>
          <p:cNvSpPr txBox="1"/>
          <p:nvPr/>
        </p:nvSpPr>
        <p:spPr>
          <a:xfrm>
            <a:off x="7425265" y="5301208"/>
            <a:ext cx="1716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Hells Angel gone bad</a:t>
            </a:r>
            <a:endParaRPr lang="en-US" sz="12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  <p:pic>
        <p:nvPicPr>
          <p:cNvPr id="22" name="Picture 2" descr="C:\Users\dklisgro\AppData\Local\Microsoft\Windows\Temporary Internet Files\Content.Outlook\Z1ODBS2S\brute forc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4005064"/>
            <a:ext cx="864096" cy="11521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23" name="Tekstboks 22"/>
          <p:cNvSpPr txBox="1"/>
          <p:nvPr/>
        </p:nvSpPr>
        <p:spPr>
          <a:xfrm>
            <a:off x="467544" y="3645024"/>
            <a:ext cx="11564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 err="1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Brute</a:t>
            </a:r>
            <a:r>
              <a:rPr lang="da-DK" sz="14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 Force</a:t>
            </a:r>
            <a:endParaRPr lang="da-DK" sz="14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  <p:sp>
        <p:nvSpPr>
          <p:cNvPr id="25" name="Tekstboks 24"/>
          <p:cNvSpPr txBox="1"/>
          <p:nvPr/>
        </p:nvSpPr>
        <p:spPr>
          <a:xfrm>
            <a:off x="349709" y="5199583"/>
            <a:ext cx="1269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The Muscle  of </a:t>
            </a:r>
          </a:p>
          <a:p>
            <a:pPr algn="ctr"/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the team </a:t>
            </a:r>
            <a:endParaRPr lang="en-US" sz="12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da-DK" dirty="0" err="1" smtClean="0"/>
              <a:t>Key</a:t>
            </a:r>
            <a:r>
              <a:rPr lang="da-DK" dirty="0" smtClean="0"/>
              <a:t> </a:t>
            </a:r>
            <a:r>
              <a:rPr lang="da-DK" dirty="0" err="1" smtClean="0"/>
              <a:t>Heroes</a:t>
            </a:r>
            <a:endParaRPr lang="da-DK" dirty="0"/>
          </a:p>
        </p:txBody>
      </p:sp>
      <p:pic>
        <p:nvPicPr>
          <p:cNvPr id="3" name="Picture 3" descr="C:\Users\dkSoMoer\Desktop\Ny mappe\Stormer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636912"/>
            <a:ext cx="961823" cy="1170204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</p:pic>
      <p:pic>
        <p:nvPicPr>
          <p:cNvPr id="4" name="Picture 13" descr="C:\Users\dkSoMoer\Desktop\Ny mappe\furno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3717032"/>
            <a:ext cx="999356" cy="1170204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</p:pic>
      <p:pic>
        <p:nvPicPr>
          <p:cNvPr id="5" name="Picture 16" descr="C:\Users\dkSoMoer\Desktop\Ny mappe\Rocka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2204864"/>
            <a:ext cx="1183485" cy="1170203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</p:pic>
      <p:pic>
        <p:nvPicPr>
          <p:cNvPr id="6" name="Picture 3" descr="C:\Users\dkSoMoer\Desktop\P3_HF_Images02\Ny mappe\Evo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2" y="836712"/>
            <a:ext cx="1152128" cy="1170203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5424117" y="1280739"/>
            <a:ext cx="1248256" cy="936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kstboks 7"/>
          <p:cNvSpPr txBox="1"/>
          <p:nvPr/>
        </p:nvSpPr>
        <p:spPr>
          <a:xfrm>
            <a:off x="2950642" y="1268760"/>
            <a:ext cx="5412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EVO</a:t>
            </a:r>
            <a:endParaRPr lang="da-DK" sz="14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  <p:sp>
        <p:nvSpPr>
          <p:cNvPr id="13" name="Tekstboks 12"/>
          <p:cNvSpPr txBox="1"/>
          <p:nvPr/>
        </p:nvSpPr>
        <p:spPr>
          <a:xfrm>
            <a:off x="6876256" y="1628800"/>
            <a:ext cx="10499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STRINGER</a:t>
            </a:r>
            <a:endParaRPr lang="da-DK" sz="14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  <p:sp>
        <p:nvSpPr>
          <p:cNvPr id="14" name="Tekstboks 13"/>
          <p:cNvSpPr txBox="1"/>
          <p:nvPr/>
        </p:nvSpPr>
        <p:spPr>
          <a:xfrm>
            <a:off x="2843808" y="4293096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FURNO</a:t>
            </a:r>
            <a:endParaRPr lang="da-DK" sz="14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  <p:sp>
        <p:nvSpPr>
          <p:cNvPr id="15" name="Tekstboks 14"/>
          <p:cNvSpPr txBox="1"/>
          <p:nvPr/>
        </p:nvSpPr>
        <p:spPr>
          <a:xfrm>
            <a:off x="2843808" y="2636912"/>
            <a:ext cx="801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ROCKA</a:t>
            </a:r>
            <a:endParaRPr lang="da-DK" sz="14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  <p:sp>
        <p:nvSpPr>
          <p:cNvPr id="16" name="Tekstboks 15"/>
          <p:cNvSpPr txBox="1"/>
          <p:nvPr/>
        </p:nvSpPr>
        <p:spPr>
          <a:xfrm>
            <a:off x="6948264" y="3068960"/>
            <a:ext cx="10154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STORMER</a:t>
            </a:r>
            <a:endParaRPr lang="da-DK" sz="14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  <p:pic>
        <p:nvPicPr>
          <p:cNvPr id="17" name="Picture 18" descr="C:\Users\dkSoMoer\Desktop\Ny mappe\surge_0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91680" y="5085184"/>
            <a:ext cx="937239" cy="1335905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</p:pic>
      <p:sp>
        <p:nvSpPr>
          <p:cNvPr id="18" name="Tekstboks 17"/>
          <p:cNvSpPr txBox="1"/>
          <p:nvPr/>
        </p:nvSpPr>
        <p:spPr>
          <a:xfrm>
            <a:off x="2843808" y="5661248"/>
            <a:ext cx="7800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SURGE</a:t>
            </a:r>
            <a:endParaRPr lang="da-DK" sz="14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2012 Assortment Structure – Global </a:t>
            </a:r>
            <a:endParaRPr lang="en-US" dirty="0">
              <a:latin typeface="+mj-lt"/>
            </a:endParaRPr>
          </a:p>
        </p:txBody>
      </p:sp>
      <p:sp>
        <p:nvSpPr>
          <p:cNvPr id="59" name="Tekstboks 58"/>
          <p:cNvSpPr txBox="1"/>
          <p:nvPr/>
        </p:nvSpPr>
        <p:spPr>
          <a:xfrm>
            <a:off x="7092280" y="6073551"/>
            <a:ext cx="1838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+mj-lt"/>
              </a:rPr>
              <a:t> Red framing =Villain</a:t>
            </a:r>
            <a:endParaRPr 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0" name="Tekstboks 59"/>
          <p:cNvSpPr txBox="1"/>
          <p:nvPr/>
        </p:nvSpPr>
        <p:spPr>
          <a:xfrm>
            <a:off x="7106159" y="5857527"/>
            <a:ext cx="19303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+mj-lt"/>
              </a:rPr>
              <a:t>Beige framing = Hero </a:t>
            </a:r>
            <a:endParaRPr 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Tekstboks 9"/>
          <p:cNvSpPr txBox="1"/>
          <p:nvPr/>
        </p:nvSpPr>
        <p:spPr>
          <a:xfrm>
            <a:off x="2824835" y="836712"/>
            <a:ext cx="18191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Novelties </a:t>
            </a:r>
          </a:p>
        </p:txBody>
      </p:sp>
      <p:sp>
        <p:nvSpPr>
          <p:cNvPr id="63" name="Tekstboks 27"/>
          <p:cNvSpPr txBox="1"/>
          <p:nvPr/>
        </p:nvSpPr>
        <p:spPr>
          <a:xfrm>
            <a:off x="1608732" y="1988840"/>
            <a:ext cx="5757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€ 8.99</a:t>
            </a:r>
            <a:endParaRPr lang="en-US" sz="11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65" name="Tekstboks 30"/>
          <p:cNvSpPr txBox="1"/>
          <p:nvPr/>
        </p:nvSpPr>
        <p:spPr>
          <a:xfrm>
            <a:off x="1547664" y="3712211"/>
            <a:ext cx="6543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€ 19.99</a:t>
            </a:r>
            <a:endParaRPr lang="en-US" sz="11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66" name="Tekstboks 31"/>
          <p:cNvSpPr txBox="1"/>
          <p:nvPr/>
        </p:nvSpPr>
        <p:spPr>
          <a:xfrm>
            <a:off x="1556941" y="3028135"/>
            <a:ext cx="6158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€12.99</a:t>
            </a:r>
            <a:endParaRPr lang="en-US" sz="11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75" name="Tekstboks 54"/>
          <p:cNvSpPr txBox="1"/>
          <p:nvPr/>
        </p:nvSpPr>
        <p:spPr>
          <a:xfrm>
            <a:off x="2987824" y="5013176"/>
            <a:ext cx="10070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10 Novelties</a:t>
            </a:r>
            <a:endParaRPr lang="en-US" sz="11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cxnSp>
        <p:nvCxnSpPr>
          <p:cNvPr id="80" name="Lige forbindelse 7"/>
          <p:cNvCxnSpPr/>
          <p:nvPr/>
        </p:nvCxnSpPr>
        <p:spPr>
          <a:xfrm flipV="1">
            <a:off x="4572000" y="1124744"/>
            <a:ext cx="13207" cy="392908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kstboks 55"/>
          <p:cNvSpPr txBox="1"/>
          <p:nvPr/>
        </p:nvSpPr>
        <p:spPr>
          <a:xfrm>
            <a:off x="3419872" y="1196752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1 HY</a:t>
            </a:r>
            <a:endParaRPr lang="en-US" sz="11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85" name="Tekstboks 55"/>
          <p:cNvSpPr txBox="1"/>
          <p:nvPr/>
        </p:nvSpPr>
        <p:spPr>
          <a:xfrm>
            <a:off x="5580112" y="1196752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2 HY</a:t>
            </a:r>
            <a:endParaRPr lang="en-US" sz="11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97" name="Tekstboks 10"/>
          <p:cNvSpPr txBox="1"/>
          <p:nvPr/>
        </p:nvSpPr>
        <p:spPr>
          <a:xfrm>
            <a:off x="5004048" y="836712"/>
            <a:ext cx="15160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Novelties </a:t>
            </a:r>
          </a:p>
        </p:txBody>
      </p:sp>
      <p:sp>
        <p:nvSpPr>
          <p:cNvPr id="98" name="Tekstboks 55"/>
          <p:cNvSpPr txBox="1"/>
          <p:nvPr/>
        </p:nvSpPr>
        <p:spPr>
          <a:xfrm>
            <a:off x="5292080" y="5013176"/>
            <a:ext cx="9669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8  Novelties</a:t>
            </a:r>
            <a:endParaRPr lang="en-US" sz="11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44" name="Tekstboks 30"/>
          <p:cNvSpPr txBox="1"/>
          <p:nvPr/>
        </p:nvSpPr>
        <p:spPr>
          <a:xfrm>
            <a:off x="1547664" y="4333861"/>
            <a:ext cx="6543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€ 29.99</a:t>
            </a:r>
            <a:endParaRPr lang="en-US" sz="11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51" name="Tekstboks 55"/>
          <p:cNvSpPr txBox="1"/>
          <p:nvPr/>
        </p:nvSpPr>
        <p:spPr>
          <a:xfrm>
            <a:off x="3851920" y="5517232"/>
            <a:ext cx="15536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Total of 18 Novelties</a:t>
            </a:r>
            <a:endParaRPr lang="en-US" sz="11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grpSp>
        <p:nvGrpSpPr>
          <p:cNvPr id="3" name="Gruppe 132"/>
          <p:cNvGrpSpPr/>
          <p:nvPr/>
        </p:nvGrpSpPr>
        <p:grpSpPr>
          <a:xfrm>
            <a:off x="2267744" y="1484784"/>
            <a:ext cx="3805075" cy="3249882"/>
            <a:chOff x="2266769" y="1484784"/>
            <a:chExt cx="3805075" cy="3249882"/>
          </a:xfrm>
        </p:grpSpPr>
        <p:pic>
          <p:nvPicPr>
            <p:cNvPr id="50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5400000">
              <a:off x="2416813" y="1622772"/>
              <a:ext cx="527959" cy="396000"/>
            </a:xfrm>
            <a:prstGeom prst="rect">
              <a:avLst/>
            </a:prstGeom>
            <a:noFill/>
            <a:ln w="15875">
              <a:solidFill>
                <a:schemeClr val="accent1"/>
              </a:solidFill>
              <a:miter lim="800000"/>
              <a:headEnd/>
              <a:tailEnd/>
            </a:ln>
            <a:effectLst/>
          </p:spPr>
        </p:pic>
        <p:pic>
          <p:nvPicPr>
            <p:cNvPr id="64" name="Picture 4" descr="C:\Users\dkSoMoer\Desktop\Ny mappe\Warr-lorde0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31006" y="3573016"/>
              <a:ext cx="424628" cy="540000"/>
            </a:xfrm>
            <a:prstGeom prst="rect">
              <a:avLst/>
            </a:prstGeom>
            <a:noFill/>
            <a:ln w="15875">
              <a:solidFill>
                <a:srgbClr val="FF0000"/>
              </a:solidFill>
            </a:ln>
          </p:spPr>
        </p:pic>
        <p:pic>
          <p:nvPicPr>
            <p:cNvPr id="102" name="Picture 9" descr="C:\Users\dkSoMoer\Desktop\P3_HF_Images02\Placeholder_hero02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30090" y="1484784"/>
              <a:ext cx="428012" cy="540000"/>
            </a:xfrm>
            <a:prstGeom prst="rect">
              <a:avLst/>
            </a:prstGeom>
            <a:noFill/>
            <a:ln w="15875">
              <a:solidFill>
                <a:schemeClr val="accent1"/>
              </a:solidFill>
            </a:ln>
          </p:spPr>
        </p:pic>
        <p:pic>
          <p:nvPicPr>
            <p:cNvPr id="106" name="Picture 3" descr="C:\Users\dkSoMoer\Desktop\Ny mappe\Stormer0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43530" y="3573016"/>
              <a:ext cx="443841" cy="540000"/>
            </a:xfrm>
            <a:prstGeom prst="rect">
              <a:avLst/>
            </a:prstGeom>
            <a:noFill/>
            <a:ln w="15875">
              <a:solidFill>
                <a:schemeClr val="accent1"/>
              </a:solidFill>
            </a:ln>
          </p:spPr>
        </p:pic>
        <p:pic>
          <p:nvPicPr>
            <p:cNvPr id="107" name="Picture 5" descr="C:\Users\dkSoMoer\Desktop\Ny mappe\Speeda-demon05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115679" y="4194666"/>
              <a:ext cx="699542" cy="540000"/>
            </a:xfrm>
            <a:prstGeom prst="rect">
              <a:avLst/>
            </a:prstGeom>
            <a:noFill/>
            <a:ln w="15875">
              <a:solidFill>
                <a:srgbClr val="FF0000"/>
              </a:solidFill>
            </a:ln>
          </p:spPr>
        </p:pic>
        <p:pic>
          <p:nvPicPr>
            <p:cNvPr id="108" name="Picture 6" descr="C:\Users\dkSoMoer\Desktop\Ny mappe\Headhunter03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512083" y="2168920"/>
              <a:ext cx="559761" cy="540000"/>
            </a:xfrm>
            <a:prstGeom prst="rect">
              <a:avLst/>
            </a:prstGeom>
            <a:noFill/>
            <a:ln w="15875">
              <a:solidFill>
                <a:srgbClr val="FF0000"/>
              </a:solidFill>
            </a:ln>
          </p:spPr>
        </p:pic>
        <p:pic>
          <p:nvPicPr>
            <p:cNvPr id="109" name="Picture 8" descr="C:\Users\dkSoMoer\Desktop\Ny mappe\Bulk01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945237" y="2888940"/>
              <a:ext cx="482285" cy="540000"/>
            </a:xfrm>
            <a:prstGeom prst="rect">
              <a:avLst/>
            </a:prstGeom>
            <a:noFill/>
            <a:ln w="15875">
              <a:solidFill>
                <a:schemeClr val="accent1"/>
              </a:solidFill>
            </a:ln>
          </p:spPr>
        </p:pic>
        <p:pic>
          <p:nvPicPr>
            <p:cNvPr id="110" name="Picture 10" descr="C:\Users\dkSoMoer\Desktop\P3_HF_Images02\Break-down03.jpg"/>
            <p:cNvPicPr>
              <a:picLocks noChangeAspect="1" noChangeArrowheads="1"/>
            </p:cNvPicPr>
            <p:nvPr/>
          </p:nvPicPr>
          <p:blipFill>
            <a:blip r:embed="rId9" cstate="print"/>
            <a:srcRect t="5007"/>
            <a:stretch>
              <a:fillRect/>
            </a:stretch>
          </p:blipFill>
          <p:spPr bwMode="auto">
            <a:xfrm>
              <a:off x="4859057" y="2168920"/>
              <a:ext cx="568465" cy="540000"/>
            </a:xfrm>
            <a:prstGeom prst="rect">
              <a:avLst/>
            </a:prstGeom>
            <a:noFill/>
            <a:ln w="15875">
              <a:solidFill>
                <a:srgbClr val="FF0000"/>
              </a:solidFill>
            </a:ln>
          </p:spPr>
        </p:pic>
        <p:pic>
          <p:nvPicPr>
            <p:cNvPr id="111" name="Picture 14" descr="C:\Users\dkSoMoer\Desktop\Ny mappe\Kill-switch02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512083" y="2888940"/>
              <a:ext cx="499102" cy="540000"/>
            </a:xfrm>
            <a:prstGeom prst="rect">
              <a:avLst/>
            </a:prstGeom>
            <a:noFill/>
            <a:ln w="15875">
              <a:solidFill>
                <a:srgbClr val="FF0000"/>
              </a:solidFill>
            </a:ln>
          </p:spPr>
        </p:pic>
        <p:pic>
          <p:nvPicPr>
            <p:cNvPr id="112" name="Picture 18" descr="C:\Users\dkSoMoer\Desktop\Ny mappe\surge_02.jp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578162" y="1484784"/>
              <a:ext cx="378851" cy="540000"/>
            </a:xfrm>
            <a:prstGeom prst="rect">
              <a:avLst/>
            </a:prstGeom>
            <a:noFill/>
            <a:ln w="15875">
              <a:solidFill>
                <a:schemeClr val="accent1"/>
              </a:solidFill>
            </a:ln>
          </p:spPr>
        </p:pic>
        <p:pic>
          <p:nvPicPr>
            <p:cNvPr id="101" name="Picture 7" descr="C:\Users\dkSoMoer\Desktop\Ny mappe\Breeze02.jp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528428" y="2889000"/>
              <a:ext cx="394525" cy="540000"/>
            </a:xfrm>
            <a:prstGeom prst="rect">
              <a:avLst/>
            </a:prstGeom>
            <a:noFill/>
            <a:ln w="15875">
              <a:solidFill>
                <a:schemeClr val="accent1"/>
              </a:solidFill>
            </a:ln>
          </p:spPr>
        </p:pic>
        <p:pic>
          <p:nvPicPr>
            <p:cNvPr id="103" name="Picture 11" descr="C:\Users\dkSoMoer\Desktop\P3_HF_Images02\Depth-charge01.jpg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980023" y="1556792"/>
              <a:ext cx="510882" cy="540000"/>
            </a:xfrm>
            <a:prstGeom prst="rect">
              <a:avLst/>
            </a:prstGeom>
            <a:noFill/>
            <a:ln w="15875">
              <a:solidFill>
                <a:srgbClr val="FF0000"/>
              </a:solidFill>
            </a:ln>
          </p:spPr>
        </p:pic>
        <p:pic>
          <p:nvPicPr>
            <p:cNvPr id="104" name="Picture 12" descr="C:\Users\dkSoMoer\Desktop\Ny mappe\Thorn-raxx01.jpg"/>
            <p:cNvPicPr>
              <a:picLocks noChangeAspect="1" noChangeArrowheads="1"/>
            </p:cNvPicPr>
            <p:nvPr/>
          </p:nvPicPr>
          <p:blipFill>
            <a:blip r:embed="rId14" cstate="print"/>
            <a:srcRect l="8409" r="12614"/>
            <a:stretch>
              <a:fillRect/>
            </a:stretch>
          </p:blipFill>
          <p:spPr bwMode="auto">
            <a:xfrm>
              <a:off x="3562913" y="1556792"/>
              <a:ext cx="506828" cy="540000"/>
            </a:xfrm>
            <a:prstGeom prst="rect">
              <a:avLst/>
            </a:prstGeom>
            <a:noFill/>
            <a:ln w="15875">
              <a:solidFill>
                <a:srgbClr val="FF0000"/>
              </a:solidFill>
            </a:ln>
          </p:spPr>
        </p:pic>
        <p:pic>
          <p:nvPicPr>
            <p:cNvPr id="105" name="Picture 13" descr="C:\Users\dkSoMoer\Desktop\Ny mappe\furno01.jpg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4037856" y="2889000"/>
              <a:ext cx="461161" cy="540000"/>
            </a:xfrm>
            <a:prstGeom prst="rect">
              <a:avLst/>
            </a:prstGeom>
            <a:noFill/>
            <a:ln w="15875">
              <a:solidFill>
                <a:schemeClr val="accent1"/>
              </a:solidFill>
            </a:ln>
          </p:spPr>
        </p:pic>
        <p:pic>
          <p:nvPicPr>
            <p:cNvPr id="67" name="Picture 16" descr="C:\Users\dkSoMoer\Desktop\Ny mappe\Rocka01.jpg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266769" y="2888940"/>
              <a:ext cx="546129" cy="540000"/>
            </a:xfrm>
            <a:prstGeom prst="rect">
              <a:avLst/>
            </a:prstGeom>
            <a:noFill/>
            <a:ln w="15875">
              <a:solidFill>
                <a:schemeClr val="accent1"/>
              </a:solidFill>
            </a:ln>
          </p:spPr>
        </p:pic>
        <p:pic>
          <p:nvPicPr>
            <p:cNvPr id="1027" name="Picture 3" descr="C:\Users\dkSoMoer\Desktop\P3_HF_Images02\Ny mappe\Evo01.jpg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770825" y="2204864"/>
              <a:ext cx="531659" cy="540000"/>
            </a:xfrm>
            <a:prstGeom prst="rect">
              <a:avLst/>
            </a:prstGeom>
            <a:noFill/>
            <a:ln w="15875">
              <a:solidFill>
                <a:schemeClr val="accent1"/>
              </a:solidFill>
            </a:ln>
          </p:spPr>
        </p:pic>
        <p:pic>
          <p:nvPicPr>
            <p:cNvPr id="1026" name="Picture 2" descr="C:\Users\dkSoMoer\Desktop\P3_HF_Images02\Ny mappe\plaguereapa03.jpg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3418897" y="2204864"/>
              <a:ext cx="552393" cy="540000"/>
            </a:xfrm>
            <a:prstGeom prst="rect">
              <a:avLst/>
            </a:prstGeom>
            <a:noFill/>
            <a:ln w="15875">
              <a:solidFill>
                <a:srgbClr val="FF0000"/>
              </a:solidFill>
            </a:ln>
          </p:spPr>
        </p:pic>
      </p:grpSp>
      <p:cxnSp>
        <p:nvCxnSpPr>
          <p:cNvPr id="130" name="Lige forbindelse 129"/>
          <p:cNvCxnSpPr/>
          <p:nvPr/>
        </p:nvCxnSpPr>
        <p:spPr>
          <a:xfrm>
            <a:off x="2195736" y="1412776"/>
            <a:ext cx="42484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419872" y="3429000"/>
            <a:ext cx="6880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0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US 2. HY</a:t>
            </a:r>
            <a:endParaRPr lang="da-DK" sz="10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  <p:pic>
        <p:nvPicPr>
          <p:cNvPr id="43" name="Picture 2" descr="C:\Users\dklisgro\AppData\Local\Microsoft\Windows\Temporary Internet Files\Content.Outlook\Z1ODBS2S\brute force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987824" y="2852936"/>
            <a:ext cx="432048" cy="576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2012 Assortment Structure - Global</a:t>
            </a:r>
            <a:endParaRPr lang="en-US" dirty="0">
              <a:latin typeface="+mj-lt"/>
            </a:endParaRPr>
          </a:p>
        </p:txBody>
      </p:sp>
      <p:sp>
        <p:nvSpPr>
          <p:cNvPr id="63" name="Tekstboks 27"/>
          <p:cNvSpPr txBox="1"/>
          <p:nvPr/>
        </p:nvSpPr>
        <p:spPr>
          <a:xfrm>
            <a:off x="1763688" y="1079158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€ 8.99</a:t>
            </a:r>
            <a:endParaRPr lang="en-US" sz="11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65" name="Tekstboks 30"/>
          <p:cNvSpPr txBox="1"/>
          <p:nvPr/>
        </p:nvSpPr>
        <p:spPr>
          <a:xfrm>
            <a:off x="3923928" y="1052736"/>
            <a:ext cx="6543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€ 19.99</a:t>
            </a:r>
            <a:endParaRPr lang="en-US" sz="11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66" name="Tekstboks 31"/>
          <p:cNvSpPr txBox="1"/>
          <p:nvPr/>
        </p:nvSpPr>
        <p:spPr>
          <a:xfrm>
            <a:off x="6908454" y="1052736"/>
            <a:ext cx="6158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€12.99</a:t>
            </a:r>
            <a:endParaRPr lang="en-US" sz="11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76" name="Tekstboks 55"/>
          <p:cNvSpPr txBox="1"/>
          <p:nvPr/>
        </p:nvSpPr>
        <p:spPr>
          <a:xfrm>
            <a:off x="2843808" y="5733256"/>
            <a:ext cx="10070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10 Novelties</a:t>
            </a:r>
            <a:endParaRPr lang="en-US" sz="11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cxnSp>
        <p:nvCxnSpPr>
          <p:cNvPr id="80" name="Lige forbindelse 7"/>
          <p:cNvCxnSpPr/>
          <p:nvPr/>
        </p:nvCxnSpPr>
        <p:spPr>
          <a:xfrm flipV="1">
            <a:off x="4860032" y="1196752"/>
            <a:ext cx="13207" cy="392908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kstboks 55"/>
          <p:cNvSpPr txBox="1"/>
          <p:nvPr/>
        </p:nvSpPr>
        <p:spPr>
          <a:xfrm>
            <a:off x="899592" y="1412776"/>
            <a:ext cx="825867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r>
              <a:rPr lang="en-US" sz="11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Mission 1</a:t>
            </a: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r>
              <a:rPr lang="en-US" sz="11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Mission 2</a:t>
            </a: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r>
              <a:rPr lang="en-US" sz="11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Mission 3</a:t>
            </a: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r>
              <a:rPr lang="en-US" sz="11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Mission 4</a:t>
            </a: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r>
              <a:rPr lang="en-US" sz="11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Mission 5</a:t>
            </a: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98" name="Tekstboks 55"/>
          <p:cNvSpPr txBox="1"/>
          <p:nvPr/>
        </p:nvSpPr>
        <p:spPr>
          <a:xfrm>
            <a:off x="5580112" y="5733256"/>
            <a:ext cx="9669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8  Novelties</a:t>
            </a:r>
            <a:endParaRPr lang="en-US" sz="11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44" name="Tekstboks 30"/>
          <p:cNvSpPr txBox="1"/>
          <p:nvPr/>
        </p:nvSpPr>
        <p:spPr>
          <a:xfrm>
            <a:off x="8316416" y="1052736"/>
            <a:ext cx="6543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€ 29.99</a:t>
            </a:r>
            <a:endParaRPr lang="en-US" sz="11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pic>
        <p:nvPicPr>
          <p:cNvPr id="64" name="Picture 4" descr="C:\Users\dkSoMoer\Desktop\Ny mappe\Warr-lorde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988840"/>
            <a:ext cx="504056" cy="641009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</p:pic>
      <p:pic>
        <p:nvPicPr>
          <p:cNvPr id="102" name="Picture 9" descr="C:\Users\dkSoMoer\Desktop\P3_HF_Images02\Placeholder_hero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484784"/>
            <a:ext cx="428012" cy="540000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</p:pic>
      <p:pic>
        <p:nvPicPr>
          <p:cNvPr id="106" name="Picture 3" descr="C:\Users\dkSoMoer\Desktop\Ny mappe\Stormer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56551" y="3897112"/>
            <a:ext cx="443841" cy="540000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</p:pic>
      <p:pic>
        <p:nvPicPr>
          <p:cNvPr id="107" name="Picture 5" descr="C:\Users\dkSoMoer\Desktop\Ny mappe\Speeda-demon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44408" y="3897112"/>
            <a:ext cx="699542" cy="540000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</p:pic>
      <p:pic>
        <p:nvPicPr>
          <p:cNvPr id="108" name="Picture 6" descr="C:\Users\dkSoMoer\Desktop\Ny mappe\Headhunter0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8184" y="2420888"/>
            <a:ext cx="559761" cy="540000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</p:pic>
      <p:pic>
        <p:nvPicPr>
          <p:cNvPr id="109" name="Picture 8" descr="C:\Users\dkSoMoer\Desktop\Ny mappe\Bulk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20272" y="2420888"/>
            <a:ext cx="482285" cy="540000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</p:pic>
      <p:pic>
        <p:nvPicPr>
          <p:cNvPr id="110" name="Picture 10" descr="C:\Users\dkSoMoer\Desktop\P3_HF_Images02\Break-down03.jpg"/>
          <p:cNvPicPr>
            <a:picLocks noChangeAspect="1" noChangeArrowheads="1"/>
          </p:cNvPicPr>
          <p:nvPr/>
        </p:nvPicPr>
        <p:blipFill>
          <a:blip r:embed="rId8" cstate="print"/>
          <a:srcRect t="5007"/>
          <a:stretch>
            <a:fillRect/>
          </a:stretch>
        </p:blipFill>
        <p:spPr bwMode="auto">
          <a:xfrm>
            <a:off x="6228184" y="1484784"/>
            <a:ext cx="568465" cy="540000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</p:pic>
      <p:pic>
        <p:nvPicPr>
          <p:cNvPr id="111" name="Picture 14" descr="C:\Users\dkSoMoer\Desktop\Ny mappe\Kill-switch0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20272" y="3140968"/>
            <a:ext cx="499102" cy="540000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</p:pic>
      <p:pic>
        <p:nvPicPr>
          <p:cNvPr id="112" name="Picture 18" descr="C:\Users\dkSoMoer\Desktop\Ny mappe\surge_0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411760" y="3068960"/>
            <a:ext cx="432048" cy="615825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</p:pic>
      <p:pic>
        <p:nvPicPr>
          <p:cNvPr id="101" name="Picture 7" descr="C:\Users\dkSoMoer\Desktop\Ny mappe\Breeze0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75856" y="4005064"/>
            <a:ext cx="447134" cy="612008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</p:pic>
      <p:pic>
        <p:nvPicPr>
          <p:cNvPr id="103" name="Picture 11" descr="C:\Users\dkSoMoer\Desktop\P3_HF_Images02\Depth-charge01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11760" y="4941168"/>
            <a:ext cx="510882" cy="540000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</p:pic>
      <p:pic>
        <p:nvPicPr>
          <p:cNvPr id="104" name="Picture 12" descr="C:\Users\dkSoMoer\Desktop\Ny mappe\Thorn-raxx01.jpg"/>
          <p:cNvPicPr>
            <a:picLocks noChangeAspect="1" noChangeArrowheads="1"/>
          </p:cNvPicPr>
          <p:nvPr/>
        </p:nvPicPr>
        <p:blipFill>
          <a:blip r:embed="rId13" cstate="print"/>
          <a:srcRect l="8409" r="12614"/>
          <a:stretch>
            <a:fillRect/>
          </a:stretch>
        </p:blipFill>
        <p:spPr bwMode="auto">
          <a:xfrm>
            <a:off x="2411760" y="4077072"/>
            <a:ext cx="506828" cy="540000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</p:pic>
      <p:pic>
        <p:nvPicPr>
          <p:cNvPr id="105" name="Picture 13" descr="C:\Users\dkSoMoer\Desktop\Ny mappe\furno01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275856" y="4941168"/>
            <a:ext cx="461161" cy="540000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</p:pic>
      <p:pic>
        <p:nvPicPr>
          <p:cNvPr id="67" name="Picture 16" descr="C:\Users\dkSoMoer\Desktop\Ny mappe\Rocka01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131840" y="2060848"/>
            <a:ext cx="546129" cy="540000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</p:pic>
      <p:pic>
        <p:nvPicPr>
          <p:cNvPr id="1027" name="Picture 3" descr="C:\Users\dkSoMoer\Desktop\P3_HF_Images02\Ny mappe\Evo01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691680" y="1484784"/>
            <a:ext cx="531659" cy="540000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</p:pic>
      <p:pic>
        <p:nvPicPr>
          <p:cNvPr id="1026" name="Picture 2" descr="C:\Users\dkSoMoer\Desktop\P3_HF_Images02\Ny mappe\plaguereapa03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267744" y="1484784"/>
            <a:ext cx="552393" cy="540000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</p:pic>
      <p:cxnSp>
        <p:nvCxnSpPr>
          <p:cNvPr id="130" name="Lige forbindelse 129"/>
          <p:cNvCxnSpPr/>
          <p:nvPr/>
        </p:nvCxnSpPr>
        <p:spPr>
          <a:xfrm>
            <a:off x="1187624" y="1412776"/>
            <a:ext cx="777686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131840" y="4581128"/>
            <a:ext cx="6880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000" dirty="0" smtClean="0">
                <a:solidFill>
                  <a:schemeClr val="bg1">
                    <a:lumMod val="95000"/>
                  </a:schemeClr>
                </a:solidFill>
                <a:latin typeface="Chalet-LondonNineteenSixty" pitchFamily="50" charset="0"/>
              </a:rPr>
              <a:t>US 2. HY</a:t>
            </a:r>
            <a:endParaRPr lang="da-DK" sz="1000" dirty="0">
              <a:solidFill>
                <a:schemeClr val="bg1">
                  <a:lumMod val="95000"/>
                </a:schemeClr>
              </a:solidFill>
              <a:latin typeface="Chalet-LondonNineteenSixty" pitchFamily="50" charset="0"/>
            </a:endParaRPr>
          </a:p>
        </p:txBody>
      </p:sp>
      <p:pic>
        <p:nvPicPr>
          <p:cNvPr id="62" name="Picture 2" descr="C:\Users\dklisgro\AppData\Local\Microsoft\Windows\Temporary Internet Files\Content.Outlook\Z1ODBS2S\brute force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203848" y="2924944"/>
            <a:ext cx="537524" cy="7166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68" name="Picture 4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 rot="5400000">
            <a:off x="6228207" y="3284961"/>
            <a:ext cx="57601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0" name="Tekstboks 55"/>
          <p:cNvSpPr txBox="1"/>
          <p:nvPr/>
        </p:nvSpPr>
        <p:spPr>
          <a:xfrm>
            <a:off x="4860032" y="1412776"/>
            <a:ext cx="825867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r>
              <a:rPr lang="en-US" sz="11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Mission 6</a:t>
            </a: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r>
              <a:rPr lang="en-US" sz="11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Mission 7</a:t>
            </a: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r>
              <a:rPr lang="en-US" sz="11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Mission 8</a:t>
            </a: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r>
              <a:rPr lang="en-US" sz="11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Mission 9</a:t>
            </a: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en-US" sz="11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71" name="Tekstboks 27"/>
          <p:cNvSpPr txBox="1"/>
          <p:nvPr/>
        </p:nvSpPr>
        <p:spPr>
          <a:xfrm>
            <a:off x="5796136" y="1052736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€ 8.99</a:t>
            </a:r>
            <a:endParaRPr lang="en-US" sz="11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73" name="Tekstboks 30"/>
          <p:cNvSpPr txBox="1"/>
          <p:nvPr/>
        </p:nvSpPr>
        <p:spPr>
          <a:xfrm>
            <a:off x="7524328" y="1052736"/>
            <a:ext cx="6543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€ 19.99</a:t>
            </a:r>
            <a:endParaRPr lang="en-US" sz="11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74" name="Tekstboks 31"/>
          <p:cNvSpPr txBox="1"/>
          <p:nvPr/>
        </p:nvSpPr>
        <p:spPr>
          <a:xfrm>
            <a:off x="3059832" y="1052736"/>
            <a:ext cx="6158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€12.99</a:t>
            </a:r>
            <a:endParaRPr lang="en-US" sz="11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3093369" y="2073622"/>
            <a:ext cx="68654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en-U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9" name="Oval 88"/>
          <p:cNvSpPr/>
          <p:nvPr/>
        </p:nvSpPr>
        <p:spPr>
          <a:xfrm>
            <a:off x="4139952" y="1844824"/>
            <a:ext cx="64807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700" b="1" dirty="0" smtClean="0"/>
              <a:t>TVC 1</a:t>
            </a:r>
            <a:endParaRPr lang="da-DK" sz="700" b="1" dirty="0"/>
          </a:p>
        </p:txBody>
      </p:sp>
      <p:sp>
        <p:nvSpPr>
          <p:cNvPr id="92" name="Oval 91"/>
          <p:cNvSpPr/>
          <p:nvPr/>
        </p:nvSpPr>
        <p:spPr>
          <a:xfrm>
            <a:off x="3347864" y="1844824"/>
            <a:ext cx="64807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700" b="1" dirty="0" smtClean="0"/>
              <a:t>TVC 1</a:t>
            </a:r>
            <a:endParaRPr lang="da-DK" sz="700" b="1" dirty="0"/>
          </a:p>
        </p:txBody>
      </p:sp>
      <p:sp>
        <p:nvSpPr>
          <p:cNvPr id="93" name="Oval 92"/>
          <p:cNvSpPr/>
          <p:nvPr/>
        </p:nvSpPr>
        <p:spPr>
          <a:xfrm>
            <a:off x="2627784" y="4797152"/>
            <a:ext cx="64807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700" b="1" dirty="0" smtClean="0"/>
              <a:t>TVC 2</a:t>
            </a:r>
            <a:endParaRPr lang="da-DK" sz="700" b="1" dirty="0"/>
          </a:p>
        </p:txBody>
      </p:sp>
      <p:sp>
        <p:nvSpPr>
          <p:cNvPr id="94" name="Oval 93"/>
          <p:cNvSpPr/>
          <p:nvPr/>
        </p:nvSpPr>
        <p:spPr>
          <a:xfrm>
            <a:off x="3563888" y="4797152"/>
            <a:ext cx="64807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700" b="1" dirty="0" smtClean="0"/>
              <a:t>TVC 2</a:t>
            </a:r>
            <a:endParaRPr lang="da-DK" sz="700" b="1" dirty="0"/>
          </a:p>
        </p:txBody>
      </p:sp>
      <p:sp>
        <p:nvSpPr>
          <p:cNvPr id="95" name="Oval 94"/>
          <p:cNvSpPr/>
          <p:nvPr/>
        </p:nvSpPr>
        <p:spPr>
          <a:xfrm>
            <a:off x="6372200" y="2996952"/>
            <a:ext cx="64807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700" b="1" dirty="0" smtClean="0"/>
              <a:t>TVC 3</a:t>
            </a:r>
            <a:endParaRPr lang="da-DK" sz="700" b="1" dirty="0"/>
          </a:p>
        </p:txBody>
      </p:sp>
      <p:sp>
        <p:nvSpPr>
          <p:cNvPr id="96" name="Oval 95"/>
          <p:cNvSpPr/>
          <p:nvPr/>
        </p:nvSpPr>
        <p:spPr>
          <a:xfrm>
            <a:off x="7308304" y="2996952"/>
            <a:ext cx="64807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700" b="1" dirty="0" smtClean="0"/>
              <a:t>TVC 3</a:t>
            </a:r>
            <a:endParaRPr lang="da-DK" sz="700" b="1" dirty="0"/>
          </a:p>
        </p:txBody>
      </p:sp>
      <p:sp>
        <p:nvSpPr>
          <p:cNvPr id="99" name="Oval 98"/>
          <p:cNvSpPr/>
          <p:nvPr/>
        </p:nvSpPr>
        <p:spPr>
          <a:xfrm>
            <a:off x="7668344" y="3645024"/>
            <a:ext cx="64807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700" b="1" dirty="0" smtClean="0"/>
              <a:t>TVC 4</a:t>
            </a:r>
            <a:endParaRPr lang="da-DK" sz="700" b="1" dirty="0"/>
          </a:p>
        </p:txBody>
      </p:sp>
      <p:sp>
        <p:nvSpPr>
          <p:cNvPr id="100" name="Oval 99"/>
          <p:cNvSpPr/>
          <p:nvPr/>
        </p:nvSpPr>
        <p:spPr>
          <a:xfrm>
            <a:off x="8495928" y="3645024"/>
            <a:ext cx="64807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700" b="1" dirty="0" smtClean="0"/>
              <a:t>TVC 4</a:t>
            </a:r>
            <a:endParaRPr lang="da-DK" sz="700" b="1" dirty="0"/>
          </a:p>
        </p:txBody>
      </p:sp>
      <p:sp>
        <p:nvSpPr>
          <p:cNvPr id="113" name="Tekstboks 55"/>
          <p:cNvSpPr txBox="1"/>
          <p:nvPr/>
        </p:nvSpPr>
        <p:spPr>
          <a:xfrm>
            <a:off x="1115616" y="816967"/>
            <a:ext cx="6799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1 HY  </a:t>
            </a:r>
            <a:endParaRPr lang="en-US" sz="14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14" name="Tekstboks 55"/>
          <p:cNvSpPr txBox="1"/>
          <p:nvPr/>
        </p:nvSpPr>
        <p:spPr>
          <a:xfrm>
            <a:off x="4932040" y="816967"/>
            <a:ext cx="6799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2 HY  </a:t>
            </a:r>
            <a:endParaRPr lang="en-US" sz="14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15" name="Tekstboks 58"/>
          <p:cNvSpPr txBox="1"/>
          <p:nvPr/>
        </p:nvSpPr>
        <p:spPr>
          <a:xfrm>
            <a:off x="7092280" y="6073551"/>
            <a:ext cx="1838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+mj-lt"/>
              </a:rPr>
              <a:t> Red framing =Villain</a:t>
            </a:r>
            <a:endParaRPr 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6" name="Tekstboks 59"/>
          <p:cNvSpPr txBox="1"/>
          <p:nvPr/>
        </p:nvSpPr>
        <p:spPr>
          <a:xfrm>
            <a:off x="7106159" y="5857527"/>
            <a:ext cx="19303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+mj-lt"/>
              </a:rPr>
              <a:t>Beige framing = Hero </a:t>
            </a:r>
            <a:endParaRPr lang="en-US" sz="14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Karnap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Klassisk kontor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>
            <a:latin typeface="Chalet-LondonNineteenSixty" pitchFamily="50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>
            <a:latin typeface="Chalet-LondonNineteenSixty" pitchFamily="50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421</Words>
  <Application>Microsoft Office PowerPoint</Application>
  <PresentationFormat>Skærmshow (4:3)</PresentationFormat>
  <Paragraphs>170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2</vt:i4>
      </vt:variant>
      <vt:variant>
        <vt:lpstr>Diastitler</vt:lpstr>
      </vt:variant>
      <vt:variant>
        <vt:i4>8</vt:i4>
      </vt:variant>
    </vt:vector>
  </HeadingPairs>
  <TitlesOfParts>
    <vt:vector size="14" baseType="lpstr">
      <vt:lpstr>Arial</vt:lpstr>
      <vt:lpstr>Chalet-LondonNineteenSixty</vt:lpstr>
      <vt:lpstr>Times New Roman</vt:lpstr>
      <vt:lpstr>Calibri</vt:lpstr>
      <vt:lpstr>Blank</vt:lpstr>
      <vt:lpstr>1_Blank</vt:lpstr>
      <vt:lpstr>Dias nummer 1</vt:lpstr>
      <vt:lpstr>Dias nummer 2</vt:lpstr>
      <vt:lpstr>Script Brief </vt:lpstr>
      <vt:lpstr> Hero Factory 2012 Story Team</vt:lpstr>
      <vt:lpstr>Roles of the Villains</vt:lpstr>
      <vt:lpstr>Key Heroes</vt:lpstr>
      <vt:lpstr>2012 Assortment Structure – Global </vt:lpstr>
      <vt:lpstr>2012 Assortment Structure - Global</vt:lpstr>
    </vt:vector>
  </TitlesOfParts>
  <Company>LEGO System A/S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dkjanfal</dc:creator>
  <cp:lastModifiedBy>dkjanfal</cp:lastModifiedBy>
  <cp:revision>450</cp:revision>
  <dcterms:created xsi:type="dcterms:W3CDTF">2010-08-23T12:03:47Z</dcterms:created>
  <dcterms:modified xsi:type="dcterms:W3CDTF">2010-12-08T12:05:03Z</dcterms:modified>
</cp:coreProperties>
</file>