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7" r:id="rId3"/>
    <p:sldId id="268" r:id="rId4"/>
    <p:sldId id="269" r:id="rId5"/>
    <p:sldId id="279" r:id="rId6"/>
    <p:sldId id="258" r:id="rId7"/>
    <p:sldId id="266" r:id="rId8"/>
    <p:sldId id="281" r:id="rId9"/>
    <p:sldId id="271" r:id="rId10"/>
    <p:sldId id="272" r:id="rId11"/>
    <p:sldId id="273" r:id="rId12"/>
    <p:sldId id="265" r:id="rId13"/>
    <p:sldId id="274" r:id="rId14"/>
    <p:sldId id="275" r:id="rId15"/>
    <p:sldId id="276" r:id="rId16"/>
    <p:sldId id="264" r:id="rId17"/>
    <p:sldId id="277" r:id="rId18"/>
    <p:sldId id="263" r:id="rId19"/>
    <p:sldId id="262" r:id="rId20"/>
    <p:sldId id="261" r:id="rId21"/>
    <p:sldId id="260" r:id="rId22"/>
    <p:sldId id="259" r:id="rId23"/>
    <p:sldId id="267" r:id="rId24"/>
    <p:sldId id="280" r:id="rId25"/>
  </p:sldIdLst>
  <p:sldSz cx="9144000" cy="6858000" type="screen4x3"/>
  <p:notesSz cx="6918325" cy="10048875"/>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B2B2B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3" autoAdjust="0"/>
    <p:restoredTop sz="94718" autoAdjust="0"/>
  </p:normalViewPr>
  <p:slideViewPr>
    <p:cSldViewPr snapToGrid="0">
      <p:cViewPr>
        <p:scale>
          <a:sx n="73" d="100"/>
          <a:sy n="73" d="100"/>
        </p:scale>
        <p:origin x="-2088" y="-840"/>
      </p:cViewPr>
      <p:guideLst>
        <p:guide orient="horz" pos="2160"/>
        <p:guide pos="2880"/>
      </p:guideLst>
    </p:cSldViewPr>
  </p:slid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6958ED-BD36-6A43-9506-F44918633BC2}" type="doc">
      <dgm:prSet loTypeId="urn:microsoft.com/office/officeart/2005/8/layout/gear1" loCatId="relationship" qsTypeId="urn:microsoft.com/office/officeart/2005/8/quickstyle/simple4" qsCatId="simple" csTypeId="urn:microsoft.com/office/officeart/2005/8/colors/accent1_2" csCatId="accent1" phldr="1"/>
      <dgm:spPr/>
    </dgm:pt>
    <dgm:pt modelId="{68565E11-7AD4-2947-BF00-8E3187F24EA1}">
      <dgm:prSet phldrT="[Text]"/>
      <dgm:spPr>
        <a:solidFill>
          <a:srgbClr val="92D050"/>
        </a:solidFill>
        <a:ln>
          <a:solidFill>
            <a:schemeClr val="tx1"/>
          </a:solidFill>
        </a:ln>
      </dgm:spPr>
      <dgm:t>
        <a:bodyPr/>
        <a:lstStyle/>
        <a:p>
          <a:pPr algn="ctr"/>
          <a:r>
            <a:rPr lang="en-US" dirty="0" smtClean="0"/>
            <a:t>Cool models</a:t>
          </a:r>
          <a:endParaRPr lang="en-US" dirty="0"/>
        </a:p>
      </dgm:t>
    </dgm:pt>
    <dgm:pt modelId="{61DBC5C4-A05F-9949-9F4B-1D1940D62CC6}" type="parTrans" cxnId="{1802B394-453E-7743-9CC1-F128E4424E70}">
      <dgm:prSet/>
      <dgm:spPr/>
      <dgm:t>
        <a:bodyPr/>
        <a:lstStyle/>
        <a:p>
          <a:pPr algn="ctr"/>
          <a:endParaRPr lang="en-US"/>
        </a:p>
      </dgm:t>
    </dgm:pt>
    <dgm:pt modelId="{E977EE2C-9414-FA44-A01E-82B74244E289}" type="sibTrans" cxnId="{1802B394-453E-7743-9CC1-F128E4424E70}">
      <dgm:prSet/>
      <dgm:spPr/>
      <dgm:t>
        <a:bodyPr/>
        <a:lstStyle/>
        <a:p>
          <a:pPr algn="ctr"/>
          <a:endParaRPr lang="en-US"/>
        </a:p>
      </dgm:t>
    </dgm:pt>
    <dgm:pt modelId="{E222BFDF-C820-0D47-AFEE-21947B5AD3AF}">
      <dgm:prSet phldrT="[Text]"/>
      <dgm:spPr>
        <a:solidFill>
          <a:srgbClr val="FFFF00"/>
        </a:solidFill>
        <a:ln>
          <a:solidFill>
            <a:schemeClr val="tx1"/>
          </a:solidFill>
        </a:ln>
      </dgm:spPr>
      <dgm:t>
        <a:bodyPr/>
        <a:lstStyle/>
        <a:p>
          <a:pPr algn="ctr"/>
          <a:r>
            <a:rPr lang="en-US" dirty="0" smtClean="0"/>
            <a:t>Battle</a:t>
          </a:r>
          <a:endParaRPr lang="en-US" dirty="0"/>
        </a:p>
      </dgm:t>
    </dgm:pt>
    <dgm:pt modelId="{F07E7CEE-88EF-524C-AE41-D2B7A44CD8B3}" type="parTrans" cxnId="{868FFC4B-3AC9-1F41-95D8-DECE36B262E4}">
      <dgm:prSet/>
      <dgm:spPr/>
      <dgm:t>
        <a:bodyPr/>
        <a:lstStyle/>
        <a:p>
          <a:pPr algn="ctr"/>
          <a:endParaRPr lang="en-US"/>
        </a:p>
      </dgm:t>
    </dgm:pt>
    <dgm:pt modelId="{A21EE7B4-A8A0-4F45-80CA-ADF527C79313}" type="sibTrans" cxnId="{868FFC4B-3AC9-1F41-95D8-DECE36B262E4}">
      <dgm:prSet/>
      <dgm:spPr/>
      <dgm:t>
        <a:bodyPr/>
        <a:lstStyle/>
        <a:p>
          <a:pPr algn="ctr"/>
          <a:endParaRPr lang="en-US"/>
        </a:p>
      </dgm:t>
    </dgm:pt>
    <dgm:pt modelId="{151C156B-292F-A448-A81A-9BE413FC16EF}">
      <dgm:prSet phldrT="[Text]"/>
      <dgm:spPr>
        <a:ln>
          <a:solidFill>
            <a:schemeClr val="tx1"/>
          </a:solidFill>
        </a:ln>
      </dgm:spPr>
      <dgm:t>
        <a:bodyPr/>
        <a:lstStyle/>
        <a:p>
          <a:pPr algn="ctr"/>
          <a:r>
            <a:rPr lang="en-US" dirty="0" smtClean="0"/>
            <a:t>Build</a:t>
          </a:r>
          <a:endParaRPr lang="en-US" dirty="0"/>
        </a:p>
      </dgm:t>
    </dgm:pt>
    <dgm:pt modelId="{F843A1E8-54A4-064E-B4E0-D485BAF4EC93}" type="parTrans" cxnId="{5472A830-4E4A-D943-8494-2E0435656652}">
      <dgm:prSet/>
      <dgm:spPr/>
      <dgm:t>
        <a:bodyPr/>
        <a:lstStyle/>
        <a:p>
          <a:pPr algn="ctr"/>
          <a:endParaRPr lang="en-US"/>
        </a:p>
      </dgm:t>
    </dgm:pt>
    <dgm:pt modelId="{E0E02E89-2AAC-F045-B9A5-2B7A8CCABF51}" type="sibTrans" cxnId="{5472A830-4E4A-D943-8494-2E0435656652}">
      <dgm:prSet/>
      <dgm:spPr/>
      <dgm:t>
        <a:bodyPr/>
        <a:lstStyle/>
        <a:p>
          <a:pPr algn="ctr"/>
          <a:endParaRPr lang="en-US"/>
        </a:p>
      </dgm:t>
    </dgm:pt>
    <dgm:pt modelId="{FE64D809-2126-7247-B640-4A027AD19313}" type="pres">
      <dgm:prSet presAssocID="{286958ED-BD36-6A43-9506-F44918633BC2}" presName="composite" presStyleCnt="0">
        <dgm:presLayoutVars>
          <dgm:chMax val="3"/>
          <dgm:animLvl val="lvl"/>
          <dgm:resizeHandles val="exact"/>
        </dgm:presLayoutVars>
      </dgm:prSet>
      <dgm:spPr/>
    </dgm:pt>
    <dgm:pt modelId="{7D14B1D9-3B2C-9F40-B1BD-96D00D6BC29A}" type="pres">
      <dgm:prSet presAssocID="{68565E11-7AD4-2947-BF00-8E3187F24EA1}" presName="gear1" presStyleLbl="node1" presStyleIdx="0" presStyleCnt="3">
        <dgm:presLayoutVars>
          <dgm:chMax val="1"/>
          <dgm:bulletEnabled val="1"/>
        </dgm:presLayoutVars>
      </dgm:prSet>
      <dgm:spPr/>
      <dgm:t>
        <a:bodyPr/>
        <a:lstStyle/>
        <a:p>
          <a:endParaRPr lang="en-US"/>
        </a:p>
      </dgm:t>
    </dgm:pt>
    <dgm:pt modelId="{05C13104-EDE4-8C47-B419-17265D26EE3C}" type="pres">
      <dgm:prSet presAssocID="{68565E11-7AD4-2947-BF00-8E3187F24EA1}" presName="gear1srcNode" presStyleLbl="node1" presStyleIdx="0" presStyleCnt="3"/>
      <dgm:spPr/>
      <dgm:t>
        <a:bodyPr/>
        <a:lstStyle/>
        <a:p>
          <a:endParaRPr lang="en-US"/>
        </a:p>
      </dgm:t>
    </dgm:pt>
    <dgm:pt modelId="{2F7F5BB0-EB70-9C4F-8D58-57D7AD415973}" type="pres">
      <dgm:prSet presAssocID="{68565E11-7AD4-2947-BF00-8E3187F24EA1}" presName="gear1dstNode" presStyleLbl="node1" presStyleIdx="0" presStyleCnt="3"/>
      <dgm:spPr/>
      <dgm:t>
        <a:bodyPr/>
        <a:lstStyle/>
        <a:p>
          <a:endParaRPr lang="en-US"/>
        </a:p>
      </dgm:t>
    </dgm:pt>
    <dgm:pt modelId="{199CCCF1-CF39-1249-934C-25B647387890}" type="pres">
      <dgm:prSet presAssocID="{E222BFDF-C820-0D47-AFEE-21947B5AD3AF}" presName="gear2" presStyleLbl="node1" presStyleIdx="1" presStyleCnt="3">
        <dgm:presLayoutVars>
          <dgm:chMax val="1"/>
          <dgm:bulletEnabled val="1"/>
        </dgm:presLayoutVars>
      </dgm:prSet>
      <dgm:spPr/>
      <dgm:t>
        <a:bodyPr/>
        <a:lstStyle/>
        <a:p>
          <a:endParaRPr lang="en-US"/>
        </a:p>
      </dgm:t>
    </dgm:pt>
    <dgm:pt modelId="{0E2CE7DA-BB93-ED44-BE7D-AC4279B6A9C9}" type="pres">
      <dgm:prSet presAssocID="{E222BFDF-C820-0D47-AFEE-21947B5AD3AF}" presName="gear2srcNode" presStyleLbl="node1" presStyleIdx="1" presStyleCnt="3"/>
      <dgm:spPr/>
      <dgm:t>
        <a:bodyPr/>
        <a:lstStyle/>
        <a:p>
          <a:endParaRPr lang="en-US"/>
        </a:p>
      </dgm:t>
    </dgm:pt>
    <dgm:pt modelId="{D8C44F62-0338-004B-9E11-3E63E6047F9A}" type="pres">
      <dgm:prSet presAssocID="{E222BFDF-C820-0D47-AFEE-21947B5AD3AF}" presName="gear2dstNode" presStyleLbl="node1" presStyleIdx="1" presStyleCnt="3"/>
      <dgm:spPr/>
      <dgm:t>
        <a:bodyPr/>
        <a:lstStyle/>
        <a:p>
          <a:endParaRPr lang="en-US"/>
        </a:p>
      </dgm:t>
    </dgm:pt>
    <dgm:pt modelId="{52976C69-7637-8247-AB0F-9275AD8A81C5}" type="pres">
      <dgm:prSet presAssocID="{151C156B-292F-A448-A81A-9BE413FC16EF}" presName="gear3" presStyleLbl="node1" presStyleIdx="2" presStyleCnt="3"/>
      <dgm:spPr/>
      <dgm:t>
        <a:bodyPr/>
        <a:lstStyle/>
        <a:p>
          <a:endParaRPr lang="en-US"/>
        </a:p>
      </dgm:t>
    </dgm:pt>
    <dgm:pt modelId="{B86D32D6-4FD8-8448-8139-0AA0B3830FF1}" type="pres">
      <dgm:prSet presAssocID="{151C156B-292F-A448-A81A-9BE413FC16EF}" presName="gear3tx" presStyleLbl="node1" presStyleIdx="2" presStyleCnt="3">
        <dgm:presLayoutVars>
          <dgm:chMax val="1"/>
          <dgm:bulletEnabled val="1"/>
        </dgm:presLayoutVars>
      </dgm:prSet>
      <dgm:spPr/>
      <dgm:t>
        <a:bodyPr/>
        <a:lstStyle/>
        <a:p>
          <a:endParaRPr lang="en-US"/>
        </a:p>
      </dgm:t>
    </dgm:pt>
    <dgm:pt modelId="{A3E37F2A-60D4-0048-AE58-B06A67F6BFCD}" type="pres">
      <dgm:prSet presAssocID="{151C156B-292F-A448-A81A-9BE413FC16EF}" presName="gear3srcNode" presStyleLbl="node1" presStyleIdx="2" presStyleCnt="3"/>
      <dgm:spPr/>
      <dgm:t>
        <a:bodyPr/>
        <a:lstStyle/>
        <a:p>
          <a:endParaRPr lang="en-US"/>
        </a:p>
      </dgm:t>
    </dgm:pt>
    <dgm:pt modelId="{1739D5E7-4E14-6444-A02D-4A568278237B}" type="pres">
      <dgm:prSet presAssocID="{151C156B-292F-A448-A81A-9BE413FC16EF}" presName="gear3dstNode" presStyleLbl="node1" presStyleIdx="2" presStyleCnt="3"/>
      <dgm:spPr/>
      <dgm:t>
        <a:bodyPr/>
        <a:lstStyle/>
        <a:p>
          <a:endParaRPr lang="en-US"/>
        </a:p>
      </dgm:t>
    </dgm:pt>
    <dgm:pt modelId="{73199ADA-C89D-3246-B1D3-42647FA9D2C2}" type="pres">
      <dgm:prSet presAssocID="{E977EE2C-9414-FA44-A01E-82B74244E289}" presName="connector1" presStyleLbl="sibTrans2D1" presStyleIdx="0" presStyleCnt="3"/>
      <dgm:spPr/>
      <dgm:t>
        <a:bodyPr/>
        <a:lstStyle/>
        <a:p>
          <a:endParaRPr lang="en-US"/>
        </a:p>
      </dgm:t>
    </dgm:pt>
    <dgm:pt modelId="{6F716CCD-D268-E342-AF24-8DEC5696A858}" type="pres">
      <dgm:prSet presAssocID="{A21EE7B4-A8A0-4F45-80CA-ADF527C79313}" presName="connector2" presStyleLbl="sibTrans2D1" presStyleIdx="1" presStyleCnt="3"/>
      <dgm:spPr/>
      <dgm:t>
        <a:bodyPr/>
        <a:lstStyle/>
        <a:p>
          <a:endParaRPr lang="en-US"/>
        </a:p>
      </dgm:t>
    </dgm:pt>
    <dgm:pt modelId="{38151AD9-43B1-494B-9E1A-9C1B09339380}" type="pres">
      <dgm:prSet presAssocID="{E0E02E89-2AAC-F045-B9A5-2B7A8CCABF51}" presName="connector3" presStyleLbl="sibTrans2D1" presStyleIdx="2" presStyleCnt="3"/>
      <dgm:spPr/>
      <dgm:t>
        <a:bodyPr/>
        <a:lstStyle/>
        <a:p>
          <a:endParaRPr lang="en-US"/>
        </a:p>
      </dgm:t>
    </dgm:pt>
  </dgm:ptLst>
  <dgm:cxnLst>
    <dgm:cxn modelId="{A75BD73B-F65E-422F-A217-433B135BD53C}" type="presOf" srcId="{151C156B-292F-A448-A81A-9BE413FC16EF}" destId="{1739D5E7-4E14-6444-A02D-4A568278237B}" srcOrd="3" destOrd="0" presId="urn:microsoft.com/office/officeart/2005/8/layout/gear1"/>
    <dgm:cxn modelId="{3364FD16-9B81-4D75-ABC3-F99848FAEED0}" type="presOf" srcId="{151C156B-292F-A448-A81A-9BE413FC16EF}" destId="{B86D32D6-4FD8-8448-8139-0AA0B3830FF1}" srcOrd="1" destOrd="0" presId="urn:microsoft.com/office/officeart/2005/8/layout/gear1"/>
    <dgm:cxn modelId="{EDB82855-C1E9-4B3F-B6D6-0331F82DCA25}" type="presOf" srcId="{E977EE2C-9414-FA44-A01E-82B74244E289}" destId="{73199ADA-C89D-3246-B1D3-42647FA9D2C2}" srcOrd="0" destOrd="0" presId="urn:microsoft.com/office/officeart/2005/8/layout/gear1"/>
    <dgm:cxn modelId="{593AB268-7D68-467D-B630-D29D263A9F58}" type="presOf" srcId="{286958ED-BD36-6A43-9506-F44918633BC2}" destId="{FE64D809-2126-7247-B640-4A027AD19313}" srcOrd="0" destOrd="0" presId="urn:microsoft.com/office/officeart/2005/8/layout/gear1"/>
    <dgm:cxn modelId="{A55CD2AB-BDB1-4FE2-844E-814654108F62}" type="presOf" srcId="{68565E11-7AD4-2947-BF00-8E3187F24EA1}" destId="{05C13104-EDE4-8C47-B419-17265D26EE3C}" srcOrd="1" destOrd="0" presId="urn:microsoft.com/office/officeart/2005/8/layout/gear1"/>
    <dgm:cxn modelId="{7FB27AEF-3B6F-4669-8F02-A94E51255196}" type="presOf" srcId="{E222BFDF-C820-0D47-AFEE-21947B5AD3AF}" destId="{0E2CE7DA-BB93-ED44-BE7D-AC4279B6A9C9}" srcOrd="1" destOrd="0" presId="urn:microsoft.com/office/officeart/2005/8/layout/gear1"/>
    <dgm:cxn modelId="{868FFC4B-3AC9-1F41-95D8-DECE36B262E4}" srcId="{286958ED-BD36-6A43-9506-F44918633BC2}" destId="{E222BFDF-C820-0D47-AFEE-21947B5AD3AF}" srcOrd="1" destOrd="0" parTransId="{F07E7CEE-88EF-524C-AE41-D2B7A44CD8B3}" sibTransId="{A21EE7B4-A8A0-4F45-80CA-ADF527C79313}"/>
    <dgm:cxn modelId="{20A26159-4508-4844-B533-C7A321C57062}" type="presOf" srcId="{68565E11-7AD4-2947-BF00-8E3187F24EA1}" destId="{2F7F5BB0-EB70-9C4F-8D58-57D7AD415973}" srcOrd="2" destOrd="0" presId="urn:microsoft.com/office/officeart/2005/8/layout/gear1"/>
    <dgm:cxn modelId="{9E71DFEF-DD77-49BF-8E24-725C6C43F69C}" type="presOf" srcId="{151C156B-292F-A448-A81A-9BE413FC16EF}" destId="{A3E37F2A-60D4-0048-AE58-B06A67F6BFCD}" srcOrd="2" destOrd="0" presId="urn:microsoft.com/office/officeart/2005/8/layout/gear1"/>
    <dgm:cxn modelId="{12F48D27-4FF5-4C0A-B761-9CA7DFDD1274}" type="presOf" srcId="{E222BFDF-C820-0D47-AFEE-21947B5AD3AF}" destId="{D8C44F62-0338-004B-9E11-3E63E6047F9A}" srcOrd="2" destOrd="0" presId="urn:microsoft.com/office/officeart/2005/8/layout/gear1"/>
    <dgm:cxn modelId="{1802B394-453E-7743-9CC1-F128E4424E70}" srcId="{286958ED-BD36-6A43-9506-F44918633BC2}" destId="{68565E11-7AD4-2947-BF00-8E3187F24EA1}" srcOrd="0" destOrd="0" parTransId="{61DBC5C4-A05F-9949-9F4B-1D1940D62CC6}" sibTransId="{E977EE2C-9414-FA44-A01E-82B74244E289}"/>
    <dgm:cxn modelId="{7095B818-D6A3-43B9-AD65-3FF37EEFAB36}" type="presOf" srcId="{A21EE7B4-A8A0-4F45-80CA-ADF527C79313}" destId="{6F716CCD-D268-E342-AF24-8DEC5696A858}" srcOrd="0" destOrd="0" presId="urn:microsoft.com/office/officeart/2005/8/layout/gear1"/>
    <dgm:cxn modelId="{26D33EA6-CA87-4327-BF5A-6ECF7367F55E}" type="presOf" srcId="{151C156B-292F-A448-A81A-9BE413FC16EF}" destId="{52976C69-7637-8247-AB0F-9275AD8A81C5}" srcOrd="0" destOrd="0" presId="urn:microsoft.com/office/officeart/2005/8/layout/gear1"/>
    <dgm:cxn modelId="{057CEC4A-09D6-4A24-AB94-E3C05F60F78C}" type="presOf" srcId="{68565E11-7AD4-2947-BF00-8E3187F24EA1}" destId="{7D14B1D9-3B2C-9F40-B1BD-96D00D6BC29A}" srcOrd="0" destOrd="0" presId="urn:microsoft.com/office/officeart/2005/8/layout/gear1"/>
    <dgm:cxn modelId="{FC4E4753-F8D8-4EDC-B9F2-B62C91CFADF1}" type="presOf" srcId="{E0E02E89-2AAC-F045-B9A5-2B7A8CCABF51}" destId="{38151AD9-43B1-494B-9E1A-9C1B09339380}" srcOrd="0" destOrd="0" presId="urn:microsoft.com/office/officeart/2005/8/layout/gear1"/>
    <dgm:cxn modelId="{F6E56DEE-2B44-46A1-AA57-2508961995CB}" type="presOf" srcId="{E222BFDF-C820-0D47-AFEE-21947B5AD3AF}" destId="{199CCCF1-CF39-1249-934C-25B647387890}" srcOrd="0" destOrd="0" presId="urn:microsoft.com/office/officeart/2005/8/layout/gear1"/>
    <dgm:cxn modelId="{5472A830-4E4A-D943-8494-2E0435656652}" srcId="{286958ED-BD36-6A43-9506-F44918633BC2}" destId="{151C156B-292F-A448-A81A-9BE413FC16EF}" srcOrd="2" destOrd="0" parTransId="{F843A1E8-54A4-064E-B4E0-D485BAF4EC93}" sibTransId="{E0E02E89-2AAC-F045-B9A5-2B7A8CCABF51}"/>
    <dgm:cxn modelId="{635B21DA-2165-419D-BB24-C782CB301084}" type="presParOf" srcId="{FE64D809-2126-7247-B640-4A027AD19313}" destId="{7D14B1D9-3B2C-9F40-B1BD-96D00D6BC29A}" srcOrd="0" destOrd="0" presId="urn:microsoft.com/office/officeart/2005/8/layout/gear1"/>
    <dgm:cxn modelId="{139565A2-D1F2-484A-A468-ACC7A5AC5E50}" type="presParOf" srcId="{FE64D809-2126-7247-B640-4A027AD19313}" destId="{05C13104-EDE4-8C47-B419-17265D26EE3C}" srcOrd="1" destOrd="0" presId="urn:microsoft.com/office/officeart/2005/8/layout/gear1"/>
    <dgm:cxn modelId="{A5C87F7A-4B08-4FD5-B4C1-5BD6F882F4C9}" type="presParOf" srcId="{FE64D809-2126-7247-B640-4A027AD19313}" destId="{2F7F5BB0-EB70-9C4F-8D58-57D7AD415973}" srcOrd="2" destOrd="0" presId="urn:microsoft.com/office/officeart/2005/8/layout/gear1"/>
    <dgm:cxn modelId="{1842336D-085D-4276-A42B-E5E1856146D0}" type="presParOf" srcId="{FE64D809-2126-7247-B640-4A027AD19313}" destId="{199CCCF1-CF39-1249-934C-25B647387890}" srcOrd="3" destOrd="0" presId="urn:microsoft.com/office/officeart/2005/8/layout/gear1"/>
    <dgm:cxn modelId="{CB855752-7C1E-415C-B013-2858DCEF7F00}" type="presParOf" srcId="{FE64D809-2126-7247-B640-4A027AD19313}" destId="{0E2CE7DA-BB93-ED44-BE7D-AC4279B6A9C9}" srcOrd="4" destOrd="0" presId="urn:microsoft.com/office/officeart/2005/8/layout/gear1"/>
    <dgm:cxn modelId="{725D3CAB-1B87-43E6-951C-25BF4EA14132}" type="presParOf" srcId="{FE64D809-2126-7247-B640-4A027AD19313}" destId="{D8C44F62-0338-004B-9E11-3E63E6047F9A}" srcOrd="5" destOrd="0" presId="urn:microsoft.com/office/officeart/2005/8/layout/gear1"/>
    <dgm:cxn modelId="{25D73CD6-145B-4EEB-AAA1-7EF8E2230F77}" type="presParOf" srcId="{FE64D809-2126-7247-B640-4A027AD19313}" destId="{52976C69-7637-8247-AB0F-9275AD8A81C5}" srcOrd="6" destOrd="0" presId="urn:microsoft.com/office/officeart/2005/8/layout/gear1"/>
    <dgm:cxn modelId="{58677634-66F1-4263-9A84-59B586ED8686}" type="presParOf" srcId="{FE64D809-2126-7247-B640-4A027AD19313}" destId="{B86D32D6-4FD8-8448-8139-0AA0B3830FF1}" srcOrd="7" destOrd="0" presId="urn:microsoft.com/office/officeart/2005/8/layout/gear1"/>
    <dgm:cxn modelId="{E34B0BA9-93A6-4179-AD4D-A5D806FE0C76}" type="presParOf" srcId="{FE64D809-2126-7247-B640-4A027AD19313}" destId="{A3E37F2A-60D4-0048-AE58-B06A67F6BFCD}" srcOrd="8" destOrd="0" presId="urn:microsoft.com/office/officeart/2005/8/layout/gear1"/>
    <dgm:cxn modelId="{16C97CD3-1340-4B9C-8BCF-10AFFFE6E880}" type="presParOf" srcId="{FE64D809-2126-7247-B640-4A027AD19313}" destId="{1739D5E7-4E14-6444-A02D-4A568278237B}" srcOrd="9" destOrd="0" presId="urn:microsoft.com/office/officeart/2005/8/layout/gear1"/>
    <dgm:cxn modelId="{8946CBDE-6842-467E-951F-EE4E012E9750}" type="presParOf" srcId="{FE64D809-2126-7247-B640-4A027AD19313}" destId="{73199ADA-C89D-3246-B1D3-42647FA9D2C2}" srcOrd="10" destOrd="0" presId="urn:microsoft.com/office/officeart/2005/8/layout/gear1"/>
    <dgm:cxn modelId="{9BE13D52-11B7-40E2-84B0-C74FC2A7AE6F}" type="presParOf" srcId="{FE64D809-2126-7247-B640-4A027AD19313}" destId="{6F716CCD-D268-E342-AF24-8DEC5696A858}" srcOrd="11" destOrd="0" presId="urn:microsoft.com/office/officeart/2005/8/layout/gear1"/>
    <dgm:cxn modelId="{5AD2E716-A348-41E4-A37E-10126306D979}" type="presParOf" srcId="{FE64D809-2126-7247-B640-4A027AD19313}" destId="{38151AD9-43B1-494B-9E1A-9C1B09339380}"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14B1D9-3B2C-9F40-B1BD-96D00D6BC29A}">
      <dsp:nvSpPr>
        <dsp:cNvPr id="0" name=""/>
        <dsp:cNvSpPr/>
      </dsp:nvSpPr>
      <dsp:spPr>
        <a:xfrm>
          <a:off x="4019369" y="2225574"/>
          <a:ext cx="2720146" cy="2720146"/>
        </a:xfrm>
        <a:prstGeom prst="gear9">
          <a:avLst/>
        </a:prstGeom>
        <a:solidFill>
          <a:srgbClr val="92D050"/>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Cool models</a:t>
          </a:r>
          <a:endParaRPr lang="en-US" sz="2800" kern="1200" dirty="0"/>
        </a:p>
      </dsp:txBody>
      <dsp:txXfrm>
        <a:off x="4019369" y="2225574"/>
        <a:ext cx="2720146" cy="2720146"/>
      </dsp:txXfrm>
    </dsp:sp>
    <dsp:sp modelId="{199CCCF1-CF39-1249-934C-25B647387890}">
      <dsp:nvSpPr>
        <dsp:cNvPr id="0" name=""/>
        <dsp:cNvSpPr/>
      </dsp:nvSpPr>
      <dsp:spPr>
        <a:xfrm>
          <a:off x="2436739" y="1582630"/>
          <a:ext cx="1978288" cy="1978288"/>
        </a:xfrm>
        <a:prstGeom prst="gear6">
          <a:avLst/>
        </a:prstGeom>
        <a:solidFill>
          <a:srgbClr val="FFFF00"/>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Battle</a:t>
          </a:r>
          <a:endParaRPr lang="en-US" sz="2800" kern="1200" dirty="0"/>
        </a:p>
      </dsp:txBody>
      <dsp:txXfrm>
        <a:off x="2436739" y="1582630"/>
        <a:ext cx="1978288" cy="1978288"/>
      </dsp:txXfrm>
    </dsp:sp>
    <dsp:sp modelId="{52976C69-7637-8247-AB0F-9275AD8A81C5}">
      <dsp:nvSpPr>
        <dsp:cNvPr id="0" name=""/>
        <dsp:cNvSpPr/>
      </dsp:nvSpPr>
      <dsp:spPr>
        <a:xfrm rot="20700000">
          <a:off x="3544782" y="217813"/>
          <a:ext cx="1938318" cy="1938318"/>
        </a:xfrm>
        <a:prstGeom prst="gear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Build</a:t>
          </a:r>
          <a:endParaRPr lang="en-US" sz="2800" kern="1200" dirty="0"/>
        </a:p>
      </dsp:txBody>
      <dsp:txXfrm>
        <a:off x="3969912" y="642943"/>
        <a:ext cx="1088058" cy="1088058"/>
      </dsp:txXfrm>
    </dsp:sp>
    <dsp:sp modelId="{73199ADA-C89D-3246-B1D3-42647FA9D2C2}">
      <dsp:nvSpPr>
        <dsp:cNvPr id="0" name=""/>
        <dsp:cNvSpPr/>
      </dsp:nvSpPr>
      <dsp:spPr>
        <a:xfrm>
          <a:off x="3818544" y="1810351"/>
          <a:ext cx="3481786" cy="3481786"/>
        </a:xfrm>
        <a:prstGeom prst="circularArrow">
          <a:avLst>
            <a:gd name="adj1" fmla="val 4687"/>
            <a:gd name="adj2" fmla="val 299029"/>
            <a:gd name="adj3" fmla="val 2531594"/>
            <a:gd name="adj4" fmla="val 15828433"/>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F716CCD-D268-E342-AF24-8DEC5696A858}">
      <dsp:nvSpPr>
        <dsp:cNvPr id="0" name=""/>
        <dsp:cNvSpPr/>
      </dsp:nvSpPr>
      <dsp:spPr>
        <a:xfrm>
          <a:off x="2086388" y="1141685"/>
          <a:ext cx="2529735" cy="2529735"/>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8151AD9-43B1-494B-9E1A-9C1B09339380}">
      <dsp:nvSpPr>
        <dsp:cNvPr id="0" name=""/>
        <dsp:cNvSpPr/>
      </dsp:nvSpPr>
      <dsp:spPr>
        <a:xfrm>
          <a:off x="3096429" y="-209975"/>
          <a:ext cx="2727564" cy="2727564"/>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97941" cy="502444"/>
          </a:xfrm>
          <a:prstGeom prst="rect">
            <a:avLst/>
          </a:prstGeom>
          <a:noFill/>
          <a:ln w="9525">
            <a:noFill/>
            <a:miter lim="800000"/>
            <a:headEnd/>
            <a:tailEnd/>
          </a:ln>
          <a:effectLst/>
        </p:spPr>
        <p:txBody>
          <a:bodyPr vert="horz" wrap="square" lIns="96954" tIns="48477" rIns="96954" bIns="48477" numCol="1" anchor="t" anchorCtr="0" compatLnSpc="1">
            <a:prstTxWarp prst="textNoShape">
              <a:avLst/>
            </a:prstTxWarp>
          </a:bodyPr>
          <a:lstStyle>
            <a:lvl1pPr>
              <a:defRPr sz="1300"/>
            </a:lvl1pPr>
          </a:lstStyle>
          <a:p>
            <a:endParaRPr lang="en-US"/>
          </a:p>
        </p:txBody>
      </p:sp>
      <p:sp>
        <p:nvSpPr>
          <p:cNvPr id="35843" name="Rectangle 3"/>
          <p:cNvSpPr>
            <a:spLocks noGrp="1" noChangeArrowheads="1"/>
          </p:cNvSpPr>
          <p:nvPr>
            <p:ph type="dt" sz="quarter" idx="1"/>
          </p:nvPr>
        </p:nvSpPr>
        <p:spPr bwMode="auto">
          <a:xfrm>
            <a:off x="3918783" y="0"/>
            <a:ext cx="2997941" cy="502444"/>
          </a:xfrm>
          <a:prstGeom prst="rect">
            <a:avLst/>
          </a:prstGeom>
          <a:noFill/>
          <a:ln w="9525">
            <a:noFill/>
            <a:miter lim="800000"/>
            <a:headEnd/>
            <a:tailEnd/>
          </a:ln>
          <a:effectLst/>
        </p:spPr>
        <p:txBody>
          <a:bodyPr vert="horz" wrap="square" lIns="96954" tIns="48477" rIns="96954" bIns="48477" numCol="1" anchor="t" anchorCtr="0" compatLnSpc="1">
            <a:prstTxWarp prst="textNoShape">
              <a:avLst/>
            </a:prstTxWarp>
          </a:bodyPr>
          <a:lstStyle>
            <a:lvl1pPr algn="r">
              <a:defRPr sz="1300"/>
            </a:lvl1pPr>
          </a:lstStyle>
          <a:p>
            <a:endParaRPr lang="en-US"/>
          </a:p>
        </p:txBody>
      </p:sp>
      <p:sp>
        <p:nvSpPr>
          <p:cNvPr id="35844" name="Rectangle 4"/>
          <p:cNvSpPr>
            <a:spLocks noGrp="1" noChangeArrowheads="1"/>
          </p:cNvSpPr>
          <p:nvPr>
            <p:ph type="ftr" sz="quarter" idx="2"/>
          </p:nvPr>
        </p:nvSpPr>
        <p:spPr bwMode="auto">
          <a:xfrm>
            <a:off x="0" y="9544687"/>
            <a:ext cx="2997941" cy="502444"/>
          </a:xfrm>
          <a:prstGeom prst="rect">
            <a:avLst/>
          </a:prstGeom>
          <a:noFill/>
          <a:ln w="9525">
            <a:noFill/>
            <a:miter lim="800000"/>
            <a:headEnd/>
            <a:tailEnd/>
          </a:ln>
          <a:effectLst/>
        </p:spPr>
        <p:txBody>
          <a:bodyPr vert="horz" wrap="square" lIns="96954" tIns="48477" rIns="96954" bIns="48477" numCol="1" anchor="b" anchorCtr="0" compatLnSpc="1">
            <a:prstTxWarp prst="textNoShape">
              <a:avLst/>
            </a:prstTxWarp>
          </a:bodyPr>
          <a:lstStyle>
            <a:lvl1pPr>
              <a:defRPr sz="1300"/>
            </a:lvl1pPr>
          </a:lstStyle>
          <a:p>
            <a:endParaRPr lang="en-US"/>
          </a:p>
        </p:txBody>
      </p:sp>
      <p:sp>
        <p:nvSpPr>
          <p:cNvPr id="35845" name="Rectangle 5"/>
          <p:cNvSpPr>
            <a:spLocks noGrp="1" noChangeArrowheads="1"/>
          </p:cNvSpPr>
          <p:nvPr>
            <p:ph type="sldNum" sz="quarter" idx="3"/>
          </p:nvPr>
        </p:nvSpPr>
        <p:spPr bwMode="auto">
          <a:xfrm>
            <a:off x="3918783" y="9544687"/>
            <a:ext cx="2997941" cy="502444"/>
          </a:xfrm>
          <a:prstGeom prst="rect">
            <a:avLst/>
          </a:prstGeom>
          <a:noFill/>
          <a:ln w="9525">
            <a:noFill/>
            <a:miter lim="800000"/>
            <a:headEnd/>
            <a:tailEnd/>
          </a:ln>
          <a:effectLst/>
        </p:spPr>
        <p:txBody>
          <a:bodyPr vert="horz" wrap="square" lIns="96954" tIns="48477" rIns="96954" bIns="48477" numCol="1" anchor="b" anchorCtr="0" compatLnSpc="1">
            <a:prstTxWarp prst="textNoShape">
              <a:avLst/>
            </a:prstTxWarp>
          </a:bodyPr>
          <a:lstStyle>
            <a:lvl1pPr algn="r">
              <a:defRPr sz="1300"/>
            </a:lvl1pPr>
          </a:lstStyle>
          <a:p>
            <a:fld id="{E64F4EC2-3423-498E-BF00-52C739C66320}" type="slidenum">
              <a:rPr lang="en-US"/>
              <a:pPr/>
              <a:t>‹nr.›</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97941" cy="502444"/>
          </a:xfrm>
          <a:prstGeom prst="rect">
            <a:avLst/>
          </a:prstGeom>
          <a:noFill/>
          <a:ln w="9525">
            <a:noFill/>
            <a:miter lim="800000"/>
            <a:headEnd/>
            <a:tailEnd/>
          </a:ln>
          <a:effectLst/>
        </p:spPr>
        <p:txBody>
          <a:bodyPr vert="horz" wrap="square" lIns="96954" tIns="48477" rIns="96954" bIns="48477" numCol="1" anchor="t" anchorCtr="0" compatLnSpc="1">
            <a:prstTxWarp prst="textNoShape">
              <a:avLst/>
            </a:prstTxWarp>
          </a:bodyPr>
          <a:lstStyle>
            <a:lvl1pPr>
              <a:defRPr sz="1300"/>
            </a:lvl1pPr>
          </a:lstStyle>
          <a:p>
            <a:endParaRPr lang="en-US"/>
          </a:p>
        </p:txBody>
      </p:sp>
      <p:sp>
        <p:nvSpPr>
          <p:cNvPr id="37891" name="Rectangle 3"/>
          <p:cNvSpPr>
            <a:spLocks noGrp="1" noChangeArrowheads="1"/>
          </p:cNvSpPr>
          <p:nvPr>
            <p:ph type="dt" idx="1"/>
          </p:nvPr>
        </p:nvSpPr>
        <p:spPr bwMode="auto">
          <a:xfrm>
            <a:off x="3918783" y="0"/>
            <a:ext cx="2997941" cy="502444"/>
          </a:xfrm>
          <a:prstGeom prst="rect">
            <a:avLst/>
          </a:prstGeom>
          <a:noFill/>
          <a:ln w="9525">
            <a:noFill/>
            <a:miter lim="800000"/>
            <a:headEnd/>
            <a:tailEnd/>
          </a:ln>
          <a:effectLst/>
        </p:spPr>
        <p:txBody>
          <a:bodyPr vert="horz" wrap="square" lIns="96954" tIns="48477" rIns="96954" bIns="48477" numCol="1" anchor="t" anchorCtr="0" compatLnSpc="1">
            <a:prstTxWarp prst="textNoShape">
              <a:avLst/>
            </a:prstTxWarp>
          </a:bodyPr>
          <a:lstStyle>
            <a:lvl1pPr algn="r">
              <a:defRPr sz="1300"/>
            </a:lvl1pPr>
          </a:lstStyle>
          <a:p>
            <a:endParaRPr lang="en-US"/>
          </a:p>
        </p:txBody>
      </p:sp>
      <p:sp>
        <p:nvSpPr>
          <p:cNvPr id="37892" name="Rectangle 4"/>
          <p:cNvSpPr>
            <a:spLocks noGrp="1" noRot="1" noChangeAspect="1" noChangeArrowheads="1" noTextEdit="1"/>
          </p:cNvSpPr>
          <p:nvPr>
            <p:ph type="sldImg" idx="2"/>
          </p:nvPr>
        </p:nvSpPr>
        <p:spPr bwMode="auto">
          <a:xfrm>
            <a:off x="433388" y="754063"/>
            <a:ext cx="5905500" cy="4429125"/>
          </a:xfrm>
          <a:prstGeom prst="rect">
            <a:avLst/>
          </a:prstGeom>
          <a:noFill/>
          <a:ln w="9525">
            <a:solidFill>
              <a:srgbClr val="000000"/>
            </a:solidFill>
            <a:miter lim="800000"/>
            <a:headEnd/>
            <a:tailEnd/>
          </a:ln>
          <a:effectLst/>
        </p:spPr>
      </p:sp>
      <p:sp>
        <p:nvSpPr>
          <p:cNvPr id="37893" name="Rectangle 5"/>
          <p:cNvSpPr>
            <a:spLocks noGrp="1" noChangeArrowheads="1"/>
          </p:cNvSpPr>
          <p:nvPr>
            <p:ph type="body" sz="quarter" idx="3"/>
          </p:nvPr>
        </p:nvSpPr>
        <p:spPr bwMode="auto">
          <a:xfrm>
            <a:off x="262640" y="5420462"/>
            <a:ext cx="6247312" cy="3874748"/>
          </a:xfrm>
          <a:prstGeom prst="rect">
            <a:avLst/>
          </a:prstGeom>
          <a:noFill/>
          <a:ln w="9525">
            <a:noFill/>
            <a:miter lim="800000"/>
            <a:headEnd/>
            <a:tailEnd/>
          </a:ln>
          <a:effectLst/>
        </p:spPr>
        <p:txBody>
          <a:bodyPr vert="horz" wrap="square" lIns="96954" tIns="48477" rIns="96954" bIns="484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7894" name="Rectangle 6"/>
          <p:cNvSpPr>
            <a:spLocks noGrp="1" noChangeArrowheads="1"/>
          </p:cNvSpPr>
          <p:nvPr>
            <p:ph type="ftr" sz="quarter" idx="4"/>
          </p:nvPr>
        </p:nvSpPr>
        <p:spPr bwMode="auto">
          <a:xfrm>
            <a:off x="0" y="9544687"/>
            <a:ext cx="2997941" cy="502444"/>
          </a:xfrm>
          <a:prstGeom prst="rect">
            <a:avLst/>
          </a:prstGeom>
          <a:noFill/>
          <a:ln w="9525">
            <a:noFill/>
            <a:miter lim="800000"/>
            <a:headEnd/>
            <a:tailEnd/>
          </a:ln>
          <a:effectLst/>
        </p:spPr>
        <p:txBody>
          <a:bodyPr vert="horz" wrap="square" lIns="96954" tIns="48477" rIns="96954" bIns="48477" numCol="1" anchor="b" anchorCtr="0" compatLnSpc="1">
            <a:prstTxWarp prst="textNoShape">
              <a:avLst/>
            </a:prstTxWarp>
          </a:bodyPr>
          <a:lstStyle>
            <a:lvl1pPr>
              <a:defRPr sz="1300"/>
            </a:lvl1pPr>
          </a:lstStyle>
          <a:p>
            <a:endParaRPr lang="en-US"/>
          </a:p>
        </p:txBody>
      </p:sp>
      <p:sp>
        <p:nvSpPr>
          <p:cNvPr id="37895" name="Rectangle 7"/>
          <p:cNvSpPr>
            <a:spLocks noGrp="1" noChangeArrowheads="1"/>
          </p:cNvSpPr>
          <p:nvPr>
            <p:ph type="sldNum" sz="quarter" idx="5"/>
          </p:nvPr>
        </p:nvSpPr>
        <p:spPr bwMode="auto">
          <a:xfrm>
            <a:off x="3918783" y="9544687"/>
            <a:ext cx="2997941" cy="502444"/>
          </a:xfrm>
          <a:prstGeom prst="rect">
            <a:avLst/>
          </a:prstGeom>
          <a:noFill/>
          <a:ln w="9525">
            <a:noFill/>
            <a:miter lim="800000"/>
            <a:headEnd/>
            <a:tailEnd/>
          </a:ln>
          <a:effectLst/>
        </p:spPr>
        <p:txBody>
          <a:bodyPr vert="horz" wrap="square" lIns="96954" tIns="48477" rIns="96954" bIns="48477" numCol="1" anchor="b" anchorCtr="0" compatLnSpc="1">
            <a:prstTxWarp prst="textNoShape">
              <a:avLst/>
            </a:prstTxWarp>
          </a:bodyPr>
          <a:lstStyle>
            <a:lvl1pPr algn="r">
              <a:defRPr sz="1300"/>
            </a:lvl1pPr>
          </a:lstStyle>
          <a:p>
            <a:fld id="{785CFC7D-3680-424A-B451-C352BDB5348B}" type="slidenum">
              <a:rPr lang="en-US"/>
              <a:pPr/>
              <a:t>‹nr.›</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ChaletOffice" pitchFamily="34" charset="0"/>
        <a:ea typeface="+mn-ea"/>
        <a:cs typeface="+mn-cs"/>
      </a:defRPr>
    </a:lvl1pPr>
    <a:lvl2pPr marL="179388" algn="l" rtl="0" fontAlgn="base">
      <a:spcBef>
        <a:spcPct val="30000"/>
      </a:spcBef>
      <a:spcAft>
        <a:spcPct val="0"/>
      </a:spcAft>
      <a:defRPr sz="1000" kern="1200">
        <a:solidFill>
          <a:schemeClr val="tx1"/>
        </a:solidFill>
        <a:latin typeface="ChaletOffice" pitchFamily="34" charset="0"/>
        <a:ea typeface="+mn-ea"/>
        <a:cs typeface="+mn-cs"/>
      </a:defRPr>
    </a:lvl2pPr>
    <a:lvl3pPr marL="358775" algn="l" rtl="0" fontAlgn="base">
      <a:spcBef>
        <a:spcPct val="30000"/>
      </a:spcBef>
      <a:spcAft>
        <a:spcPct val="0"/>
      </a:spcAft>
      <a:defRPr sz="1000" kern="1200">
        <a:solidFill>
          <a:schemeClr val="tx1"/>
        </a:solidFill>
        <a:latin typeface="ChaletOffice" pitchFamily="34" charset="0"/>
        <a:ea typeface="+mn-ea"/>
        <a:cs typeface="+mn-cs"/>
      </a:defRPr>
    </a:lvl3pPr>
    <a:lvl4pPr marL="539750" indent="-1588" algn="l" rtl="0" fontAlgn="base">
      <a:spcBef>
        <a:spcPct val="30000"/>
      </a:spcBef>
      <a:spcAft>
        <a:spcPct val="0"/>
      </a:spcAft>
      <a:defRPr sz="1000" kern="1200">
        <a:solidFill>
          <a:schemeClr val="tx1"/>
        </a:solidFill>
        <a:latin typeface="ChaletOffice" pitchFamily="34" charset="0"/>
        <a:ea typeface="+mn-ea"/>
        <a:cs typeface="+mn-cs"/>
      </a:defRPr>
    </a:lvl4pPr>
    <a:lvl5pPr marL="1828800" algn="l" rtl="0" fontAlgn="base">
      <a:spcBef>
        <a:spcPct val="30000"/>
      </a:spcBef>
      <a:spcAft>
        <a:spcPct val="0"/>
      </a:spcAft>
      <a:defRPr sz="1000" kern="1200">
        <a:solidFill>
          <a:schemeClr val="tx1"/>
        </a:solidFill>
        <a:latin typeface="ChaletOffice"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GB"/>
              <a:t>CHILDWISE - PROJECT SAHARA 6037 - MAY 2009</a:t>
            </a:r>
          </a:p>
        </p:txBody>
      </p:sp>
      <p:sp>
        <p:nvSpPr>
          <p:cNvPr id="7" name="Rectangle 7"/>
          <p:cNvSpPr>
            <a:spLocks noGrp="1" noChangeArrowheads="1"/>
          </p:cNvSpPr>
          <p:nvPr>
            <p:ph type="sldNum" sz="quarter" idx="5"/>
          </p:nvPr>
        </p:nvSpPr>
        <p:spPr>
          <a:ln/>
        </p:spPr>
        <p:txBody>
          <a:bodyPr/>
          <a:lstStyle/>
          <a:p>
            <a:fld id="{2B29CC44-D855-4B05-A367-69C786499828}" type="slidenum">
              <a:rPr lang="en-GB"/>
              <a:pPr/>
              <a:t>5</a:t>
            </a:fld>
            <a:endParaRPr lang="en-GB"/>
          </a:p>
        </p:txBody>
      </p:sp>
      <p:sp>
        <p:nvSpPr>
          <p:cNvPr id="145410" name="Rectangle 2"/>
          <p:cNvSpPr>
            <a:spLocks noGrp="1" noRot="1" noChangeAspect="1" noChangeArrowheads="1" noTextEdit="1"/>
          </p:cNvSpPr>
          <p:nvPr>
            <p:ph type="sldImg"/>
          </p:nvPr>
        </p:nvSpPr>
        <p:spPr>
          <a:xfrm>
            <a:off x="433388" y="754063"/>
            <a:ext cx="5905500" cy="4429125"/>
          </a:xfrm>
          <a:ln/>
        </p:spPr>
      </p:sp>
      <p:sp>
        <p:nvSpPr>
          <p:cNvPr id="145411" name="Rectangle 3"/>
          <p:cNvSpPr>
            <a:spLocks noGrp="1" noChangeArrowheads="1"/>
          </p:cNvSpPr>
          <p:nvPr>
            <p:ph type="body" idx="1"/>
          </p:nvPr>
        </p:nvSpPr>
        <p:spPr/>
        <p:txBody>
          <a:bodyPr/>
          <a:lstStyle/>
          <a:p>
            <a:r>
              <a:rPr lang="en-GB" sz="1200" b="1" dirty="0"/>
              <a:t>Overall</a:t>
            </a:r>
            <a:r>
              <a:rPr lang="en-GB" sz="1200" dirty="0"/>
              <a:t>:</a:t>
            </a:r>
          </a:p>
          <a:p>
            <a:pPr>
              <a:buFontTx/>
              <a:buChar char="-"/>
            </a:pPr>
            <a:r>
              <a:rPr lang="en-GB" sz="1200" dirty="0"/>
              <a:t>A wide and growing choice of options</a:t>
            </a:r>
          </a:p>
          <a:p>
            <a:pPr>
              <a:buFontTx/>
              <a:buChar char="-"/>
            </a:pPr>
            <a:r>
              <a:rPr lang="en-GB" sz="1200" dirty="0"/>
              <a:t>Games consoles, and to a lesser extent internet, in close competition – including toy brand games</a:t>
            </a:r>
          </a:p>
          <a:p>
            <a:pPr>
              <a:buFontTx/>
              <a:buChar char="-"/>
            </a:pPr>
            <a:r>
              <a:rPr lang="en-GB" sz="1200" dirty="0"/>
              <a:t>Wide choice of action figures, including new ranges with strong TV / film support, </a:t>
            </a:r>
            <a:r>
              <a:rPr lang="en-GB" sz="1200" dirty="0" err="1"/>
              <a:t>eg</a:t>
            </a:r>
            <a:r>
              <a:rPr lang="en-GB" sz="1200" dirty="0"/>
              <a:t> Ben 10</a:t>
            </a:r>
          </a:p>
          <a:p>
            <a:pPr>
              <a:buFontTx/>
              <a:buChar char="-"/>
            </a:pPr>
            <a:r>
              <a:rPr lang="en-GB" sz="1200" dirty="0"/>
              <a:t>Also a wide choice of Lego ranges, including Star Wars, Indiana Jones, Spiderman</a:t>
            </a:r>
          </a:p>
          <a:p>
            <a:endParaRPr lang="en-GB"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GB"/>
              <a:t>CHILDWISE - PROJECT SAHARA 6037 - MAY 2009</a:t>
            </a:r>
          </a:p>
        </p:txBody>
      </p:sp>
      <p:sp>
        <p:nvSpPr>
          <p:cNvPr id="7" name="Rectangle 7"/>
          <p:cNvSpPr>
            <a:spLocks noGrp="1" noChangeArrowheads="1"/>
          </p:cNvSpPr>
          <p:nvPr>
            <p:ph type="sldNum" sz="quarter" idx="5"/>
          </p:nvPr>
        </p:nvSpPr>
        <p:spPr>
          <a:ln/>
        </p:spPr>
        <p:txBody>
          <a:bodyPr/>
          <a:lstStyle/>
          <a:p>
            <a:fld id="{F380F95E-5D95-4CBF-B56D-BE6BBA0A6AD0}" type="slidenum">
              <a:rPr lang="en-GB"/>
              <a:pPr/>
              <a:t>9</a:t>
            </a:fld>
            <a:endParaRPr lang="en-GB"/>
          </a:p>
        </p:txBody>
      </p:sp>
      <p:sp>
        <p:nvSpPr>
          <p:cNvPr id="204802" name="Rectangle 2"/>
          <p:cNvSpPr>
            <a:spLocks noGrp="1" noRot="1" noChangeAspect="1" noChangeArrowheads="1" noTextEdit="1"/>
          </p:cNvSpPr>
          <p:nvPr>
            <p:ph type="sldImg"/>
          </p:nvPr>
        </p:nvSpPr>
        <p:spPr>
          <a:xfrm>
            <a:off x="433388" y="754063"/>
            <a:ext cx="5905500" cy="4429125"/>
          </a:xfrm>
          <a:ln/>
        </p:spPr>
      </p:sp>
      <p:sp>
        <p:nvSpPr>
          <p:cNvPr id="204803" name="Rectangle 3"/>
          <p:cNvSpPr>
            <a:spLocks noGrp="1" noChangeArrowheads="1"/>
          </p:cNvSpPr>
          <p:nvPr>
            <p:ph type="body" idx="1"/>
          </p:nvPr>
        </p:nvSpPr>
        <p:spPr/>
        <p:txBody>
          <a:bodyPr/>
          <a:lstStyle/>
          <a:p>
            <a:pPr>
              <a:buFontTx/>
              <a:buChar char="-"/>
            </a:pPr>
            <a:r>
              <a:rPr lang="en-GB" sz="1200" dirty="0"/>
              <a:t>Building – also adapting / customising, creating new versions, improvising – adding stickers, swapping limbs, making giant figures, using other Lego components</a:t>
            </a:r>
          </a:p>
          <a:p>
            <a:pPr>
              <a:buFontTx/>
              <a:buChar char="-"/>
            </a:pPr>
            <a:r>
              <a:rPr lang="en-GB" sz="1200" dirty="0"/>
              <a:t>Gaining confidence and familiarity, enjoying the satisfaction of building and creating without being overwhelmed</a:t>
            </a:r>
          </a:p>
          <a:p>
            <a:pPr>
              <a:buFontTx/>
              <a:buChar char="-"/>
            </a:pPr>
            <a:r>
              <a:rPr lang="en-GB" sz="1200" dirty="0"/>
              <a:t>Initial construction is a challenge to some, even keen users may need to get help – parent, sibling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GB"/>
              <a:t>CHILDWISE - PROJECT SAHARA 6037 - MAY 2009</a:t>
            </a:r>
          </a:p>
        </p:txBody>
      </p:sp>
      <p:sp>
        <p:nvSpPr>
          <p:cNvPr id="7" name="Rectangle 7"/>
          <p:cNvSpPr>
            <a:spLocks noGrp="1" noChangeArrowheads="1"/>
          </p:cNvSpPr>
          <p:nvPr>
            <p:ph type="sldNum" sz="quarter" idx="5"/>
          </p:nvPr>
        </p:nvSpPr>
        <p:spPr>
          <a:ln/>
        </p:spPr>
        <p:txBody>
          <a:bodyPr/>
          <a:lstStyle/>
          <a:p>
            <a:fld id="{A7601FDC-2FEF-450F-9CB0-B620DFE8E19E}" type="slidenum">
              <a:rPr lang="en-GB"/>
              <a:pPr/>
              <a:t>10</a:t>
            </a:fld>
            <a:endParaRPr lang="en-GB"/>
          </a:p>
        </p:txBody>
      </p:sp>
      <p:sp>
        <p:nvSpPr>
          <p:cNvPr id="206850" name="Rectangle 2"/>
          <p:cNvSpPr>
            <a:spLocks noGrp="1" noRot="1" noChangeAspect="1" noChangeArrowheads="1" noTextEdit="1"/>
          </p:cNvSpPr>
          <p:nvPr>
            <p:ph type="sldImg"/>
          </p:nvPr>
        </p:nvSpPr>
        <p:spPr>
          <a:xfrm>
            <a:off x="433388" y="754063"/>
            <a:ext cx="5905500" cy="4429125"/>
          </a:xfrm>
          <a:ln/>
        </p:spPr>
      </p:sp>
      <p:sp>
        <p:nvSpPr>
          <p:cNvPr id="206851" name="Rectangle 3"/>
          <p:cNvSpPr>
            <a:spLocks noGrp="1" noChangeArrowheads="1"/>
          </p:cNvSpPr>
          <p:nvPr>
            <p:ph type="body" idx="1"/>
          </p:nvPr>
        </p:nvSpPr>
        <p:spPr/>
        <p:txBody>
          <a:bodyPr/>
          <a:lstStyle/>
          <a:p>
            <a:pPr>
              <a:buFontTx/>
              <a:buChar char="-"/>
            </a:pPr>
            <a:r>
              <a:rPr lang="en-GB" sz="1200" dirty="0"/>
              <a:t>Acting out – battling, staged fights or tournaments (sometimes against other toys </a:t>
            </a:r>
            <a:r>
              <a:rPr lang="en-GB" sz="1200" dirty="0" err="1"/>
              <a:t>eg</a:t>
            </a:r>
            <a:r>
              <a:rPr lang="en-GB" sz="1200" dirty="0"/>
              <a:t> action Lego, WWE), also scenarios involving powers / skills (sometimes the official ones, but often made up)</a:t>
            </a:r>
          </a:p>
          <a:p>
            <a:pPr>
              <a:buFontTx/>
              <a:buChar char="-"/>
            </a:pPr>
            <a:r>
              <a:rPr lang="en-GB" dirty="0"/>
              <a:t>Bionicle don’t work that well for hand-to-hand fights – younger children</a:t>
            </a:r>
          </a:p>
          <a:p>
            <a:pPr>
              <a:buFontTx/>
              <a:buChar char="-"/>
            </a:pPr>
            <a:r>
              <a:rPr lang="en-GB" dirty="0"/>
              <a:t>Others look at different powers, work out who would win</a:t>
            </a:r>
          </a:p>
          <a:p>
            <a:pPr>
              <a:buFontTx/>
              <a:buChar char="-"/>
            </a:pPr>
            <a:r>
              <a:rPr lang="en-GB" dirty="0" err="1"/>
              <a:t>Spikeball</a:t>
            </a:r>
            <a:r>
              <a:rPr lang="en-GB" dirty="0"/>
              <a:t> – some practical problems, not all find the instructions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GB"/>
              <a:t>CHILDWISE - PROJECT SAHARA 6037 - MAY 2009</a:t>
            </a:r>
          </a:p>
        </p:txBody>
      </p:sp>
      <p:sp>
        <p:nvSpPr>
          <p:cNvPr id="7" name="Rectangle 7"/>
          <p:cNvSpPr>
            <a:spLocks noGrp="1" noChangeArrowheads="1"/>
          </p:cNvSpPr>
          <p:nvPr>
            <p:ph type="sldNum" sz="quarter" idx="5"/>
          </p:nvPr>
        </p:nvSpPr>
        <p:spPr>
          <a:ln/>
        </p:spPr>
        <p:txBody>
          <a:bodyPr/>
          <a:lstStyle/>
          <a:p>
            <a:fld id="{9BE46438-F3E1-49D1-A3B9-45EE68101479}" type="slidenum">
              <a:rPr lang="en-GB"/>
              <a:pPr/>
              <a:t>11</a:t>
            </a:fld>
            <a:endParaRPr lang="en-GB"/>
          </a:p>
        </p:txBody>
      </p:sp>
      <p:sp>
        <p:nvSpPr>
          <p:cNvPr id="208898" name="Rectangle 2"/>
          <p:cNvSpPr>
            <a:spLocks noGrp="1" noRot="1" noChangeAspect="1" noChangeArrowheads="1" noTextEdit="1"/>
          </p:cNvSpPr>
          <p:nvPr>
            <p:ph type="sldImg"/>
          </p:nvPr>
        </p:nvSpPr>
        <p:spPr>
          <a:xfrm>
            <a:off x="433388" y="754063"/>
            <a:ext cx="5905500" cy="4429125"/>
          </a:xfrm>
          <a:ln/>
        </p:spPr>
      </p:sp>
      <p:sp>
        <p:nvSpPr>
          <p:cNvPr id="208899" name="Rectangle 3"/>
          <p:cNvSpPr>
            <a:spLocks noGrp="1" noChangeArrowheads="1"/>
          </p:cNvSpPr>
          <p:nvPr>
            <p:ph type="body" idx="1"/>
          </p:nvPr>
        </p:nvSpPr>
        <p:spPr/>
        <p:txBody>
          <a:bodyPr/>
          <a:lstStyle/>
          <a:p>
            <a:pPr>
              <a:buFontTx/>
              <a:buChar char="-"/>
            </a:pPr>
            <a:r>
              <a:rPr lang="en-GB" sz="1200" dirty="0"/>
              <a:t>Admiring / discussing / discovering – posing their figures, looking at details, comparing with friends</a:t>
            </a:r>
          </a:p>
          <a:p>
            <a:pPr>
              <a:buFontTx/>
              <a:buChar char="-"/>
            </a:pPr>
            <a:r>
              <a:rPr lang="en-GB" sz="1200" dirty="0"/>
              <a:t>A third strand beyond battling and building</a:t>
            </a:r>
          </a:p>
          <a:p>
            <a:pPr>
              <a:buFontTx/>
              <a:buChar char="-"/>
            </a:pPr>
            <a:r>
              <a:rPr lang="en-GB" sz="1200" dirty="0"/>
              <a:t>Comparing, working out how the various bits link to the colour them, experimenting – getting closer to the figures, deeper involvement</a:t>
            </a:r>
          </a:p>
          <a:p>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GB"/>
              <a:t>CHILDWISE - PROJECT SAHARA 6037 - MAY 2009</a:t>
            </a:r>
          </a:p>
        </p:txBody>
      </p:sp>
      <p:sp>
        <p:nvSpPr>
          <p:cNvPr id="7" name="Rectangle 7"/>
          <p:cNvSpPr>
            <a:spLocks noGrp="1" noChangeArrowheads="1"/>
          </p:cNvSpPr>
          <p:nvPr>
            <p:ph type="sldNum" sz="quarter" idx="5"/>
          </p:nvPr>
        </p:nvSpPr>
        <p:spPr>
          <a:ln/>
        </p:spPr>
        <p:txBody>
          <a:bodyPr/>
          <a:lstStyle/>
          <a:p>
            <a:fld id="{3FDC95F1-36E6-4989-90FB-688F6F82A38E}" type="slidenum">
              <a:rPr lang="en-GB"/>
              <a:pPr/>
              <a:t>13</a:t>
            </a:fld>
            <a:endParaRPr lang="en-GB"/>
          </a:p>
        </p:txBody>
      </p:sp>
      <p:sp>
        <p:nvSpPr>
          <p:cNvPr id="164866" name="Rectangle 2"/>
          <p:cNvSpPr>
            <a:spLocks noGrp="1" noRot="1" noChangeAspect="1" noChangeArrowheads="1" noTextEdit="1"/>
          </p:cNvSpPr>
          <p:nvPr>
            <p:ph type="sldImg"/>
          </p:nvPr>
        </p:nvSpPr>
        <p:spPr>
          <a:xfrm>
            <a:off x="433388" y="754063"/>
            <a:ext cx="5905500" cy="4429125"/>
          </a:xfrm>
          <a:ln/>
        </p:spPr>
      </p:sp>
      <p:sp>
        <p:nvSpPr>
          <p:cNvPr id="164867" name="Rectangle 3"/>
          <p:cNvSpPr>
            <a:spLocks noGrp="1" noChangeArrowheads="1"/>
          </p:cNvSpPr>
          <p:nvPr>
            <p:ph type="body" idx="1"/>
          </p:nvPr>
        </p:nvSpPr>
        <p:spPr/>
        <p:txBody>
          <a:bodyPr/>
          <a:lstStyle/>
          <a:p>
            <a:r>
              <a:rPr lang="en-GB" sz="1200" b="1" dirty="0"/>
              <a:t>Bionicle users (cont’d)</a:t>
            </a:r>
            <a:endParaRPr lang="en-GB" sz="1200" dirty="0"/>
          </a:p>
          <a:p>
            <a:r>
              <a:rPr lang="en-GB" sz="1200" b="1" dirty="0"/>
              <a:t>Awareness / first introduction:</a:t>
            </a:r>
            <a:endParaRPr lang="en-GB" sz="1200" dirty="0"/>
          </a:p>
          <a:p>
            <a:r>
              <a:rPr lang="en-GB" sz="1200" dirty="0"/>
              <a:t>via older brothers, cousins</a:t>
            </a:r>
          </a:p>
          <a:p>
            <a:r>
              <a:rPr lang="en-GB" sz="1200" dirty="0"/>
              <a:t>introduced via TV adverts</a:t>
            </a:r>
          </a:p>
          <a:p>
            <a:r>
              <a:rPr lang="en-GB" sz="1200" dirty="0"/>
              <a:t>friends who own this</a:t>
            </a:r>
          </a:p>
          <a:p>
            <a:r>
              <a:rPr lang="en-GB" sz="1200" dirty="0"/>
              <a:t>given to them as gifts</a:t>
            </a:r>
            <a:endParaRPr lang="en-GB" sz="1200" b="1" dirty="0"/>
          </a:p>
          <a:p>
            <a:r>
              <a:rPr lang="en-GB" sz="1200" b="1" dirty="0"/>
              <a:t>Purchasing</a:t>
            </a:r>
            <a:r>
              <a:rPr lang="en-GB" sz="1200" dirty="0"/>
              <a:t> – relatively few bought their own figures, some of the older boys talked about getting the smaller figures for themselves, larger figures as birthday or Christmas gifts. Some had particularly enjoyed the larger sets (especially the vehicles) which they had not seen recently. They see these in Tesco etc, also in the local toy shop or newsagents – less likely to visit Toys R Us, so less chance to see the range there.</a:t>
            </a:r>
          </a:p>
          <a:p>
            <a:r>
              <a:rPr lang="en-GB" sz="1200" dirty="0"/>
              <a:t>Most had a limited perception of the actual </a:t>
            </a:r>
            <a:r>
              <a:rPr lang="en-GB" sz="1200" b="1" dirty="0"/>
              <a:t>extent of the range</a:t>
            </a:r>
            <a:r>
              <a:rPr lang="en-GB" sz="1200" dirty="0"/>
              <a:t> – they know that there are several different colours, and that new series are regularly introduced, but most don’t know exactly which ones they already have – or what they would like to get next.</a:t>
            </a:r>
          </a:p>
          <a:p>
            <a:r>
              <a:rPr lang="en-GB" sz="1200" dirty="0"/>
              <a:t>Most, but not all, know that Bionicle are </a:t>
            </a:r>
            <a:r>
              <a:rPr lang="en-GB" sz="1200" b="1" dirty="0"/>
              <a:t>from Lego</a:t>
            </a:r>
            <a:r>
              <a:rPr lang="en-GB" sz="1200" dirty="0"/>
              <a:t> – the logo on the box, the Lego-style parts. Some see it as part of a continuum that includes other Lego ranges such as Spiderman, Star Wars, Indiana Jones.</a:t>
            </a:r>
            <a:endParaRPr lang="en-GB" sz="1200" b="1" dirty="0"/>
          </a:p>
          <a:p>
            <a:r>
              <a:rPr lang="en-GB" sz="1200" b="1" dirty="0"/>
              <a:t>Mum’s role</a:t>
            </a:r>
            <a:r>
              <a:rPr lang="en-GB" sz="1200" dirty="0"/>
              <a:t> is widely relevant, as is Dad’s in some cases – helping with the building, helping keep their toys organised / stored safely, understanding that they will come back to things after a break.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GB"/>
              <a:t>CHILDWISE - PROJECT SAHARA 6037 - MAY 2009</a:t>
            </a:r>
          </a:p>
        </p:txBody>
      </p:sp>
      <p:sp>
        <p:nvSpPr>
          <p:cNvPr id="7" name="Rectangle 7"/>
          <p:cNvSpPr>
            <a:spLocks noGrp="1" noChangeArrowheads="1"/>
          </p:cNvSpPr>
          <p:nvPr>
            <p:ph type="sldNum" sz="quarter" idx="5"/>
          </p:nvPr>
        </p:nvSpPr>
        <p:spPr>
          <a:ln/>
        </p:spPr>
        <p:txBody>
          <a:bodyPr/>
          <a:lstStyle/>
          <a:p>
            <a:fld id="{8D5A3EB8-21C0-4969-928E-802BA62CDBE5}" type="slidenum">
              <a:rPr lang="en-GB"/>
              <a:pPr/>
              <a:t>14</a:t>
            </a:fld>
            <a:endParaRPr lang="en-GB"/>
          </a:p>
        </p:txBody>
      </p:sp>
      <p:sp>
        <p:nvSpPr>
          <p:cNvPr id="100354" name="Rectangle 2"/>
          <p:cNvSpPr>
            <a:spLocks noGrp="1" noRot="1" noChangeAspect="1" noChangeArrowheads="1" noTextEdit="1"/>
          </p:cNvSpPr>
          <p:nvPr>
            <p:ph type="sldImg"/>
          </p:nvPr>
        </p:nvSpPr>
        <p:spPr>
          <a:xfrm>
            <a:off x="433388" y="754063"/>
            <a:ext cx="5905500" cy="4429125"/>
          </a:xfrm>
          <a:ln/>
        </p:spPr>
      </p:sp>
      <p:sp>
        <p:nvSpPr>
          <p:cNvPr id="100355" name="Rectangle 3"/>
          <p:cNvSpPr>
            <a:spLocks noGrp="1" noChangeArrowheads="1"/>
          </p:cNvSpPr>
          <p:nvPr>
            <p:ph type="body" idx="1"/>
          </p:nvPr>
        </p:nvSpPr>
        <p:spPr/>
        <p:txBody>
          <a:bodyPr/>
          <a:lstStyle/>
          <a:p>
            <a:r>
              <a:rPr lang="en-GB" sz="1200" b="1" dirty="0"/>
              <a:t>Lapsed Bionicle users (cont’d)</a:t>
            </a:r>
          </a:p>
          <a:p>
            <a:r>
              <a:rPr lang="en-GB" sz="1200" b="1" dirty="0"/>
              <a:t>Parents</a:t>
            </a:r>
            <a:r>
              <a:rPr lang="en-GB" sz="1200" dirty="0"/>
              <a:t>, especially mum, can play an important role in enabling or preventing continued involvement, often encouraging children to </a:t>
            </a:r>
            <a:r>
              <a:rPr lang="en-GB" sz="1200" b="1" dirty="0"/>
              <a:t>sort out and discard</a:t>
            </a:r>
            <a:r>
              <a:rPr lang="en-GB" sz="1200" dirty="0"/>
              <a:t> toys they haven’t played with recently or appear to have outgrown – this works against a toy that may be enjoyed on a less regular basis</a:t>
            </a:r>
          </a:p>
          <a:p>
            <a:r>
              <a:rPr lang="en-GB" sz="1200" dirty="0"/>
              <a:t>passed down to younger brothers / cousins</a:t>
            </a:r>
          </a:p>
          <a:p>
            <a:r>
              <a:rPr lang="en-GB" sz="1200" dirty="0"/>
              <a:t>sold</a:t>
            </a:r>
          </a:p>
          <a:p>
            <a:r>
              <a:rPr lang="en-GB" sz="1200" dirty="0"/>
              <a:t>thrown away – broken / damaged</a:t>
            </a:r>
          </a:p>
          <a:p>
            <a:r>
              <a:rPr lang="en-GB" sz="1200" dirty="0"/>
              <a:t>some children feel that they are forced to get rid of toys they would like to have kept – make space for new ones / siblings toys</a:t>
            </a:r>
            <a:endParaRPr lang="en-GB" sz="1200" b="1" dirty="0"/>
          </a:p>
          <a:p>
            <a:r>
              <a:rPr lang="en-GB" sz="1200" b="1" dirty="0"/>
              <a:t>Role of story, film, website</a:t>
            </a:r>
            <a:r>
              <a:rPr lang="en-GB" sz="1200" dirty="0"/>
              <a:t> – this is harder to find than for competing ranges, so boys are less likely to get reinforcement or reminders about the range.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GB"/>
              <a:t>CHILDWISE - PROJECT SAHARA 6037 - MAY 2009</a:t>
            </a:r>
          </a:p>
        </p:txBody>
      </p:sp>
      <p:sp>
        <p:nvSpPr>
          <p:cNvPr id="7" name="Rectangle 7"/>
          <p:cNvSpPr>
            <a:spLocks noGrp="1" noChangeArrowheads="1"/>
          </p:cNvSpPr>
          <p:nvPr>
            <p:ph type="sldNum" sz="quarter" idx="5"/>
          </p:nvPr>
        </p:nvSpPr>
        <p:spPr>
          <a:ln/>
        </p:spPr>
        <p:txBody>
          <a:bodyPr/>
          <a:lstStyle/>
          <a:p>
            <a:fld id="{A796DF54-B402-4120-BEBE-545371D1F2A5}" type="slidenum">
              <a:rPr lang="en-GB"/>
              <a:pPr/>
              <a:t>15</a:t>
            </a:fld>
            <a:endParaRPr lang="en-GB"/>
          </a:p>
        </p:txBody>
      </p:sp>
      <p:sp>
        <p:nvSpPr>
          <p:cNvPr id="169986" name="Rectangle 2"/>
          <p:cNvSpPr>
            <a:spLocks noGrp="1" noRot="1" noChangeAspect="1" noChangeArrowheads="1" noTextEdit="1"/>
          </p:cNvSpPr>
          <p:nvPr>
            <p:ph type="sldImg"/>
          </p:nvPr>
        </p:nvSpPr>
        <p:spPr>
          <a:xfrm>
            <a:off x="433388" y="754063"/>
            <a:ext cx="5905500" cy="4429125"/>
          </a:xfrm>
          <a:ln/>
        </p:spPr>
      </p:sp>
      <p:sp>
        <p:nvSpPr>
          <p:cNvPr id="169987" name="Rectangle 3"/>
          <p:cNvSpPr>
            <a:spLocks noGrp="1" noChangeArrowheads="1"/>
          </p:cNvSpPr>
          <p:nvPr>
            <p:ph type="body" idx="1"/>
          </p:nvPr>
        </p:nvSpPr>
        <p:spPr/>
        <p:txBody>
          <a:bodyPr/>
          <a:lstStyle/>
          <a:p>
            <a:endParaRPr lang="da-DK" sz="120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sp>
        <p:nvSpPr>
          <p:cNvPr id="6170" name="Rectangle 26"/>
          <p:cNvSpPr>
            <a:spLocks noChangeArrowheads="1"/>
          </p:cNvSpPr>
          <p:nvPr/>
        </p:nvSpPr>
        <p:spPr bwMode="auto">
          <a:xfrm>
            <a:off x="0" y="-3175"/>
            <a:ext cx="9144000" cy="6961188"/>
          </a:xfrm>
          <a:prstGeom prst="rect">
            <a:avLst/>
          </a:prstGeom>
          <a:noFill/>
          <a:ln w="9525">
            <a:noFill/>
            <a:miter lim="800000"/>
            <a:headEnd/>
            <a:tailEnd/>
          </a:ln>
          <a:effectLst/>
        </p:spPr>
        <p:txBody>
          <a:bodyPr wrap="none" anchor="ctr"/>
          <a:lstStyle/>
          <a:p>
            <a:endParaRPr lang="da-DK"/>
          </a:p>
        </p:txBody>
      </p:sp>
      <p:sp>
        <p:nvSpPr>
          <p:cNvPr id="6174" name="Rectangle 30"/>
          <p:cNvSpPr>
            <a:spLocks noGrp="1" noChangeArrowheads="1"/>
          </p:cNvSpPr>
          <p:nvPr>
            <p:ph type="ctrTitle" sz="quarter"/>
          </p:nvPr>
        </p:nvSpPr>
        <p:spPr>
          <a:xfrm>
            <a:off x="1873250" y="2743200"/>
            <a:ext cx="5399088" cy="900113"/>
          </a:xfrm>
        </p:spPr>
        <p:txBody>
          <a:bodyPr/>
          <a:lstStyle>
            <a:lvl1pPr algn="ctr">
              <a:defRPr sz="2400"/>
            </a:lvl1pPr>
          </a:lstStyle>
          <a:p>
            <a:r>
              <a:rPr lang="da-DK" smtClean="0"/>
              <a:t>Klik for at redigere titeltypografi i masteren</a:t>
            </a:r>
            <a:endParaRPr lang="en-US"/>
          </a:p>
        </p:txBody>
      </p:sp>
      <p:sp>
        <p:nvSpPr>
          <p:cNvPr id="6175" name="Rectangle 31"/>
          <p:cNvSpPr>
            <a:spLocks noGrp="1" noChangeArrowheads="1"/>
          </p:cNvSpPr>
          <p:nvPr>
            <p:ph type="subTitle" sz="quarter" idx="1"/>
          </p:nvPr>
        </p:nvSpPr>
        <p:spPr>
          <a:xfrm>
            <a:off x="1873250" y="3690938"/>
            <a:ext cx="5399088" cy="1079500"/>
          </a:xfrm>
          <a:ln/>
        </p:spPr>
        <p:txBody>
          <a:bodyPr/>
          <a:lstStyle>
            <a:lvl1pPr marL="0" indent="0" algn="ctr">
              <a:buFontTx/>
              <a:buNone/>
              <a:defRPr sz="1800"/>
            </a:lvl1pPr>
          </a:lstStyle>
          <a:p>
            <a:r>
              <a:rPr lang="da-DK" smtClean="0"/>
              <a:t>Klik for at redigere undertiteltypografien i masteren</a:t>
            </a:r>
            <a:endParaRPr lang="en-US"/>
          </a:p>
        </p:txBody>
      </p:sp>
      <p:pic>
        <p:nvPicPr>
          <p:cNvPr id="6176" name="Picture 32" descr="LEGO Logo"/>
          <p:cNvPicPr>
            <a:picLocks noChangeAspect="1" noChangeArrowheads="1"/>
          </p:cNvPicPr>
          <p:nvPr/>
        </p:nvPicPr>
        <p:blipFill>
          <a:blip r:embed="rId2" cstate="print"/>
          <a:srcRect/>
          <a:stretch>
            <a:fillRect/>
          </a:stretch>
        </p:blipFill>
        <p:spPr bwMode="auto">
          <a:xfrm>
            <a:off x="4032250" y="981075"/>
            <a:ext cx="1079500" cy="1079500"/>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468313" y="1341438"/>
            <a:ext cx="4038600" cy="5111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59313" y="1341438"/>
            <a:ext cx="4038600" cy="5111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Klik på ikonet for at tilføje et billede</a:t>
            </a:r>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840538" y="84138"/>
            <a:ext cx="2124075" cy="6369050"/>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468313" y="84138"/>
            <a:ext cx="6219825" cy="6369050"/>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reserve="1">
  <p:cSld name="Titel, diagram og tekst">
    <p:spTree>
      <p:nvGrpSpPr>
        <p:cNvPr id="1" name=""/>
        <p:cNvGrpSpPr/>
        <p:nvPr/>
      </p:nvGrpSpPr>
      <p:grpSpPr>
        <a:xfrm>
          <a:off x="0" y="0"/>
          <a:ext cx="0" cy="0"/>
          <a:chOff x="0" y="0"/>
          <a:chExt cx="0" cy="0"/>
        </a:xfrm>
      </p:grpSpPr>
      <p:sp>
        <p:nvSpPr>
          <p:cNvPr id="2" name="Titel 1"/>
          <p:cNvSpPr>
            <a:spLocks noGrp="1"/>
          </p:cNvSpPr>
          <p:nvPr>
            <p:ph type="title"/>
          </p:nvPr>
        </p:nvSpPr>
        <p:spPr>
          <a:xfrm>
            <a:off x="900113" y="84138"/>
            <a:ext cx="8064500" cy="803275"/>
          </a:xfrm>
        </p:spPr>
        <p:txBody>
          <a:bodyPr/>
          <a:lstStyle/>
          <a:p>
            <a:r>
              <a:rPr lang="da-DK" smtClean="0"/>
              <a:t>Klik for at redigere titeltypografi i masteren</a:t>
            </a:r>
            <a:endParaRPr lang="da-DK"/>
          </a:p>
        </p:txBody>
      </p:sp>
      <p:sp>
        <p:nvSpPr>
          <p:cNvPr id="3" name="Pladsholder til diagram 2"/>
          <p:cNvSpPr>
            <a:spLocks noGrp="1"/>
          </p:cNvSpPr>
          <p:nvPr>
            <p:ph type="chart" sz="half" idx="1"/>
          </p:nvPr>
        </p:nvSpPr>
        <p:spPr>
          <a:xfrm>
            <a:off x="468313" y="1341438"/>
            <a:ext cx="4038600" cy="5111750"/>
          </a:xfrm>
        </p:spPr>
        <p:txBody>
          <a:bodyPr/>
          <a:lstStyle/>
          <a:p>
            <a:r>
              <a:rPr lang="da-DK" smtClean="0"/>
              <a:t>Klik på ikonet for at tilføje et diagram</a:t>
            </a:r>
            <a:endParaRPr lang="da-DK"/>
          </a:p>
        </p:txBody>
      </p:sp>
      <p:sp>
        <p:nvSpPr>
          <p:cNvPr id="4" name="Pladsholder til tekst 3"/>
          <p:cNvSpPr>
            <a:spLocks noGrp="1"/>
          </p:cNvSpPr>
          <p:nvPr>
            <p:ph type="body" sz="half" idx="2"/>
          </p:nvPr>
        </p:nvSpPr>
        <p:spPr>
          <a:xfrm>
            <a:off x="4659313" y="1341438"/>
            <a:ext cx="4038600" cy="5111750"/>
          </a:xfrm>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8" name="AutoShape 14"/>
          <p:cNvSpPr>
            <a:spLocks noChangeArrowheads="1"/>
          </p:cNvSpPr>
          <p:nvPr/>
        </p:nvSpPr>
        <p:spPr bwMode="auto">
          <a:xfrm>
            <a:off x="63500" y="909638"/>
            <a:ext cx="1439863" cy="287337"/>
          </a:xfrm>
          <a:prstGeom prst="roundRect">
            <a:avLst>
              <a:gd name="adj" fmla="val 16667"/>
            </a:avLst>
          </a:prstGeom>
          <a:noFill/>
          <a:ln w="9525">
            <a:solidFill>
              <a:srgbClr val="FF9900"/>
            </a:solidFill>
            <a:round/>
            <a:headEnd/>
            <a:tailEnd/>
          </a:ln>
          <a:effectLst/>
        </p:spPr>
        <p:txBody>
          <a:bodyPr wrap="none" anchor="ctr"/>
          <a:lstStyle/>
          <a:p>
            <a:endParaRPr lang="da-DK"/>
          </a:p>
        </p:txBody>
      </p:sp>
      <p:sp>
        <p:nvSpPr>
          <p:cNvPr id="1039" name="AutoShape 15"/>
          <p:cNvSpPr>
            <a:spLocks noChangeArrowheads="1"/>
          </p:cNvSpPr>
          <p:nvPr/>
        </p:nvSpPr>
        <p:spPr bwMode="auto">
          <a:xfrm>
            <a:off x="1570038" y="909638"/>
            <a:ext cx="1439862" cy="287337"/>
          </a:xfrm>
          <a:prstGeom prst="roundRect">
            <a:avLst>
              <a:gd name="adj" fmla="val 16667"/>
            </a:avLst>
          </a:prstGeom>
          <a:noFill/>
          <a:ln w="9525">
            <a:solidFill>
              <a:srgbClr val="FF9900"/>
            </a:solidFill>
            <a:round/>
            <a:headEnd/>
            <a:tailEnd/>
          </a:ln>
          <a:effectLst/>
        </p:spPr>
        <p:txBody>
          <a:bodyPr wrap="none" anchor="ctr"/>
          <a:lstStyle/>
          <a:p>
            <a:endParaRPr lang="da-DK"/>
          </a:p>
        </p:txBody>
      </p:sp>
      <p:sp>
        <p:nvSpPr>
          <p:cNvPr id="1040" name="AutoShape 16"/>
          <p:cNvSpPr>
            <a:spLocks noChangeArrowheads="1"/>
          </p:cNvSpPr>
          <p:nvPr/>
        </p:nvSpPr>
        <p:spPr bwMode="auto">
          <a:xfrm>
            <a:off x="3076575" y="909638"/>
            <a:ext cx="1439863" cy="287337"/>
          </a:xfrm>
          <a:prstGeom prst="roundRect">
            <a:avLst>
              <a:gd name="adj" fmla="val 16667"/>
            </a:avLst>
          </a:prstGeom>
          <a:noFill/>
          <a:ln w="9525">
            <a:solidFill>
              <a:srgbClr val="FF9900"/>
            </a:solidFill>
            <a:round/>
            <a:headEnd/>
            <a:tailEnd/>
          </a:ln>
          <a:effectLst/>
        </p:spPr>
        <p:txBody>
          <a:bodyPr wrap="none" anchor="ctr"/>
          <a:lstStyle/>
          <a:p>
            <a:endParaRPr lang="da-DK"/>
          </a:p>
        </p:txBody>
      </p:sp>
      <p:sp>
        <p:nvSpPr>
          <p:cNvPr id="1041" name="AutoShape 17"/>
          <p:cNvSpPr>
            <a:spLocks noChangeArrowheads="1"/>
          </p:cNvSpPr>
          <p:nvPr/>
        </p:nvSpPr>
        <p:spPr bwMode="auto">
          <a:xfrm>
            <a:off x="4583113" y="909638"/>
            <a:ext cx="1439862" cy="287337"/>
          </a:xfrm>
          <a:prstGeom prst="roundRect">
            <a:avLst>
              <a:gd name="adj" fmla="val 16667"/>
            </a:avLst>
          </a:prstGeom>
          <a:noFill/>
          <a:ln w="9525">
            <a:solidFill>
              <a:srgbClr val="FF9900"/>
            </a:solidFill>
            <a:round/>
            <a:headEnd/>
            <a:tailEnd/>
          </a:ln>
          <a:effectLst/>
        </p:spPr>
        <p:txBody>
          <a:bodyPr wrap="none" anchor="ctr"/>
          <a:lstStyle/>
          <a:p>
            <a:endParaRPr lang="da-DK"/>
          </a:p>
        </p:txBody>
      </p:sp>
      <p:sp>
        <p:nvSpPr>
          <p:cNvPr id="1047" name="AutoShape 23"/>
          <p:cNvSpPr>
            <a:spLocks noChangeArrowheads="1"/>
          </p:cNvSpPr>
          <p:nvPr/>
        </p:nvSpPr>
        <p:spPr bwMode="auto">
          <a:xfrm>
            <a:off x="6089650" y="909638"/>
            <a:ext cx="1439863" cy="287337"/>
          </a:xfrm>
          <a:prstGeom prst="roundRect">
            <a:avLst>
              <a:gd name="adj" fmla="val 16667"/>
            </a:avLst>
          </a:prstGeom>
          <a:noFill/>
          <a:ln w="9525">
            <a:solidFill>
              <a:srgbClr val="FF9900"/>
            </a:solidFill>
            <a:round/>
            <a:headEnd/>
            <a:tailEnd/>
          </a:ln>
          <a:effectLst/>
        </p:spPr>
        <p:txBody>
          <a:bodyPr wrap="none" anchor="ctr"/>
          <a:lstStyle/>
          <a:p>
            <a:endParaRPr lang="da-DK"/>
          </a:p>
        </p:txBody>
      </p:sp>
      <p:sp>
        <p:nvSpPr>
          <p:cNvPr id="1058" name="Rectangle 34"/>
          <p:cNvSpPr>
            <a:spLocks noGrp="1" noChangeArrowheads="1"/>
          </p:cNvSpPr>
          <p:nvPr>
            <p:ph type="body" idx="1"/>
          </p:nvPr>
        </p:nvSpPr>
        <p:spPr bwMode="auto">
          <a:xfrm>
            <a:off x="468313" y="1341438"/>
            <a:ext cx="8229600" cy="511175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059" name="Rectangle 35"/>
          <p:cNvSpPr>
            <a:spLocks noChangeArrowheads="1"/>
          </p:cNvSpPr>
          <p:nvPr/>
        </p:nvSpPr>
        <p:spPr bwMode="auto">
          <a:xfrm>
            <a:off x="-36513" y="6665913"/>
            <a:ext cx="1422401" cy="214312"/>
          </a:xfrm>
          <a:prstGeom prst="rect">
            <a:avLst/>
          </a:prstGeom>
          <a:noFill/>
          <a:ln w="9525">
            <a:noFill/>
            <a:miter lim="800000"/>
            <a:headEnd/>
            <a:tailEnd/>
          </a:ln>
          <a:effectLst/>
        </p:spPr>
        <p:txBody>
          <a:bodyPr wrap="none">
            <a:spAutoFit/>
          </a:bodyPr>
          <a:lstStyle/>
          <a:p>
            <a:r>
              <a:rPr lang="en-US" sz="800">
                <a:solidFill>
                  <a:srgbClr val="B2B2B2"/>
                </a:solidFill>
              </a:rPr>
              <a:t>Topic / Dept. name / Initials</a:t>
            </a:r>
          </a:p>
        </p:txBody>
      </p:sp>
      <p:sp>
        <p:nvSpPr>
          <p:cNvPr id="1060" name="Rectangle 36"/>
          <p:cNvSpPr>
            <a:spLocks noChangeArrowheads="1"/>
          </p:cNvSpPr>
          <p:nvPr/>
        </p:nvSpPr>
        <p:spPr bwMode="auto">
          <a:xfrm>
            <a:off x="7727950" y="6665913"/>
            <a:ext cx="1428750" cy="214312"/>
          </a:xfrm>
          <a:prstGeom prst="rect">
            <a:avLst/>
          </a:prstGeom>
          <a:noFill/>
          <a:ln w="9525">
            <a:noFill/>
            <a:miter lim="800000"/>
            <a:headEnd/>
            <a:tailEnd/>
          </a:ln>
          <a:effectLst/>
        </p:spPr>
        <p:txBody>
          <a:bodyPr wrap="none">
            <a:spAutoFit/>
          </a:bodyPr>
          <a:lstStyle/>
          <a:p>
            <a:pPr algn="r"/>
            <a:r>
              <a:rPr lang="en-US" sz="800">
                <a:solidFill>
                  <a:srgbClr val="B2B2B2"/>
                </a:solidFill>
              </a:rPr>
              <a:t> YYYY-MMM-DD / Page </a:t>
            </a:r>
            <a:fld id="{0333B4F8-1838-4F39-86C2-D69031E5BBC5}" type="slidenum">
              <a:rPr lang="en-US" sz="800">
                <a:solidFill>
                  <a:srgbClr val="B2B2B2"/>
                </a:solidFill>
              </a:rPr>
              <a:pPr algn="r"/>
              <a:t>‹nr.›</a:t>
            </a:fld>
            <a:endParaRPr lang="en-US" sz="800">
              <a:solidFill>
                <a:srgbClr val="B2B2B2"/>
              </a:solidFill>
            </a:endParaRPr>
          </a:p>
        </p:txBody>
      </p:sp>
      <p:sp>
        <p:nvSpPr>
          <p:cNvPr id="1062" name="AutoShape 38"/>
          <p:cNvSpPr>
            <a:spLocks noChangeArrowheads="1"/>
          </p:cNvSpPr>
          <p:nvPr/>
        </p:nvSpPr>
        <p:spPr bwMode="auto">
          <a:xfrm>
            <a:off x="7596188" y="909638"/>
            <a:ext cx="1439862" cy="287337"/>
          </a:xfrm>
          <a:prstGeom prst="roundRect">
            <a:avLst>
              <a:gd name="adj" fmla="val 16667"/>
            </a:avLst>
          </a:prstGeom>
          <a:noFill/>
          <a:ln w="9525">
            <a:solidFill>
              <a:srgbClr val="FF9900"/>
            </a:solidFill>
            <a:round/>
            <a:headEnd/>
            <a:tailEnd/>
          </a:ln>
          <a:effectLst/>
        </p:spPr>
        <p:txBody>
          <a:bodyPr wrap="none" anchor="ctr"/>
          <a:lstStyle/>
          <a:p>
            <a:endParaRPr lang="da-DK"/>
          </a:p>
        </p:txBody>
      </p:sp>
      <p:sp>
        <p:nvSpPr>
          <p:cNvPr id="1068" name="Line 44"/>
          <p:cNvSpPr>
            <a:spLocks noChangeShapeType="1"/>
          </p:cNvSpPr>
          <p:nvPr/>
        </p:nvSpPr>
        <p:spPr bwMode="auto">
          <a:xfrm>
            <a:off x="0" y="6669088"/>
            <a:ext cx="9144000" cy="0"/>
          </a:xfrm>
          <a:prstGeom prst="line">
            <a:avLst/>
          </a:prstGeom>
          <a:noFill/>
          <a:ln w="6350">
            <a:solidFill>
              <a:schemeClr val="accent1"/>
            </a:solidFill>
            <a:round/>
            <a:headEnd/>
            <a:tailEnd/>
          </a:ln>
          <a:effectLst/>
        </p:spPr>
        <p:txBody>
          <a:bodyPr wrap="none" lIns="90000" tIns="46800" rIns="90000" bIns="46800">
            <a:spAutoFit/>
          </a:bodyPr>
          <a:lstStyle/>
          <a:p>
            <a:endParaRPr lang="da-DK"/>
          </a:p>
        </p:txBody>
      </p:sp>
      <p:sp>
        <p:nvSpPr>
          <p:cNvPr id="1048" name="Rectangle 24"/>
          <p:cNvSpPr>
            <a:spLocks noChangeArrowheads="1"/>
          </p:cNvSpPr>
          <p:nvPr/>
        </p:nvSpPr>
        <p:spPr bwMode="auto">
          <a:xfrm>
            <a:off x="0" y="836613"/>
            <a:ext cx="9144000" cy="71437"/>
          </a:xfrm>
          <a:prstGeom prst="rect">
            <a:avLst/>
          </a:prstGeom>
          <a:solidFill>
            <a:schemeClr val="accent2"/>
          </a:solidFill>
          <a:ln w="9525" algn="ctr">
            <a:solidFill>
              <a:schemeClr val="accent2"/>
            </a:solidFill>
            <a:miter lim="800000"/>
            <a:headEnd/>
            <a:tailEnd/>
          </a:ln>
          <a:effectLst/>
        </p:spPr>
        <p:txBody>
          <a:bodyPr wrap="none" anchor="ctr"/>
          <a:lstStyle/>
          <a:p>
            <a:endParaRPr lang="da-DK"/>
          </a:p>
        </p:txBody>
      </p:sp>
      <p:sp>
        <p:nvSpPr>
          <p:cNvPr id="1057" name="Rectangle 33"/>
          <p:cNvSpPr>
            <a:spLocks noGrp="1" noChangeArrowheads="1"/>
          </p:cNvSpPr>
          <p:nvPr>
            <p:ph type="title"/>
          </p:nvPr>
        </p:nvSpPr>
        <p:spPr bwMode="auto">
          <a:xfrm>
            <a:off x="900113" y="84138"/>
            <a:ext cx="8064500" cy="8032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US" smtClean="0"/>
          </a:p>
        </p:txBody>
      </p:sp>
      <p:pic>
        <p:nvPicPr>
          <p:cNvPr id="1069" name="Picture 45" descr="LEGO Logo"/>
          <p:cNvPicPr>
            <a:picLocks noChangeAspect="1" noChangeArrowheads="1"/>
          </p:cNvPicPr>
          <p:nvPr/>
        </p:nvPicPr>
        <p:blipFill>
          <a:blip r:embed="rId14" cstate="print"/>
          <a:srcRect/>
          <a:stretch>
            <a:fillRect/>
          </a:stretch>
        </p:blipFill>
        <p:spPr bwMode="auto">
          <a:xfrm>
            <a:off x="58738" y="58738"/>
            <a:ext cx="719137" cy="719137"/>
          </a:xfrm>
          <a:prstGeom prst="rect">
            <a:avLst/>
          </a:prstGeom>
          <a:noFill/>
        </p:spPr>
      </p:pic>
      <p:pic>
        <p:nvPicPr>
          <p:cNvPr id="1026" name="Picture 2" descr="F:\Projects\Bionicle\2009\Selling in\PP09 background2.jpg"/>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id="1" dur="indefinite" restart="never" nodeType="tmRoot"/>
      </p:par>
    </p:tnLst>
  </p:timing>
  <p:txStyles>
    <p:titleStyle>
      <a:lvl1pPr algn="l" rtl="0" eaLnBrk="1" fontAlgn="base" hangingPunct="1">
        <a:spcBef>
          <a:spcPct val="0"/>
        </a:spcBef>
        <a:spcAft>
          <a:spcPct val="0"/>
        </a:spcAft>
        <a:defRPr sz="2000">
          <a:solidFill>
            <a:schemeClr val="tx1"/>
          </a:solidFill>
          <a:effectLst>
            <a:outerShdw blurRad="38100" dist="38100" dir="2700000" algn="tl">
              <a:srgbClr val="C0C0C0"/>
            </a:outerShdw>
          </a:effectLst>
          <a:latin typeface="+mj-lt"/>
          <a:ea typeface="+mj-ea"/>
          <a:cs typeface="+mj-cs"/>
        </a:defRPr>
      </a:lvl1pPr>
      <a:lvl2pPr algn="l" rtl="0" eaLnBrk="1" fontAlgn="base" hangingPunct="1">
        <a:spcBef>
          <a:spcPct val="0"/>
        </a:spcBef>
        <a:spcAft>
          <a:spcPct val="0"/>
        </a:spcAft>
        <a:defRPr sz="2000">
          <a:solidFill>
            <a:schemeClr val="tx1"/>
          </a:solidFill>
          <a:effectLst>
            <a:outerShdw blurRad="38100" dist="38100" dir="2700000" algn="tl">
              <a:srgbClr val="C0C0C0"/>
            </a:outerShdw>
          </a:effectLst>
          <a:latin typeface="Arial" charset="0"/>
        </a:defRPr>
      </a:lvl2pPr>
      <a:lvl3pPr algn="l" rtl="0" eaLnBrk="1" fontAlgn="base" hangingPunct="1">
        <a:spcBef>
          <a:spcPct val="0"/>
        </a:spcBef>
        <a:spcAft>
          <a:spcPct val="0"/>
        </a:spcAft>
        <a:defRPr sz="2000">
          <a:solidFill>
            <a:schemeClr val="tx1"/>
          </a:solidFill>
          <a:effectLst>
            <a:outerShdw blurRad="38100" dist="38100" dir="2700000" algn="tl">
              <a:srgbClr val="C0C0C0"/>
            </a:outerShdw>
          </a:effectLst>
          <a:latin typeface="Arial" charset="0"/>
        </a:defRPr>
      </a:lvl3pPr>
      <a:lvl4pPr algn="l" rtl="0" eaLnBrk="1" fontAlgn="base" hangingPunct="1">
        <a:spcBef>
          <a:spcPct val="0"/>
        </a:spcBef>
        <a:spcAft>
          <a:spcPct val="0"/>
        </a:spcAft>
        <a:defRPr sz="2000">
          <a:solidFill>
            <a:schemeClr val="tx1"/>
          </a:solidFill>
          <a:effectLst>
            <a:outerShdw blurRad="38100" dist="38100" dir="2700000" algn="tl">
              <a:srgbClr val="C0C0C0"/>
            </a:outerShdw>
          </a:effectLst>
          <a:latin typeface="Arial" charset="0"/>
        </a:defRPr>
      </a:lvl4pPr>
      <a:lvl5pPr algn="l" rtl="0" eaLnBrk="1" fontAlgn="base" hangingPunct="1">
        <a:spcBef>
          <a:spcPct val="0"/>
        </a:spcBef>
        <a:spcAft>
          <a:spcPct val="0"/>
        </a:spcAft>
        <a:defRPr sz="2000">
          <a:solidFill>
            <a:schemeClr val="tx1"/>
          </a:solidFill>
          <a:effectLst>
            <a:outerShdw blurRad="38100" dist="38100" dir="2700000" algn="tl">
              <a:srgbClr val="C0C0C0"/>
            </a:outerShdw>
          </a:effectLst>
          <a:latin typeface="Arial" charset="0"/>
        </a:defRPr>
      </a:lvl5pPr>
      <a:lvl6pPr marL="457200" algn="l" rtl="0" eaLnBrk="1" fontAlgn="base" hangingPunct="1">
        <a:spcBef>
          <a:spcPct val="0"/>
        </a:spcBef>
        <a:spcAft>
          <a:spcPct val="0"/>
        </a:spcAft>
        <a:defRPr sz="2000">
          <a:solidFill>
            <a:schemeClr val="tx1"/>
          </a:solidFill>
          <a:effectLst>
            <a:outerShdw blurRad="38100" dist="38100" dir="2700000" algn="tl">
              <a:srgbClr val="C0C0C0"/>
            </a:outerShdw>
          </a:effectLst>
          <a:latin typeface="Arial" charset="0"/>
        </a:defRPr>
      </a:lvl6pPr>
      <a:lvl7pPr marL="914400" algn="l" rtl="0" eaLnBrk="1" fontAlgn="base" hangingPunct="1">
        <a:spcBef>
          <a:spcPct val="0"/>
        </a:spcBef>
        <a:spcAft>
          <a:spcPct val="0"/>
        </a:spcAft>
        <a:defRPr sz="2000">
          <a:solidFill>
            <a:schemeClr val="tx1"/>
          </a:solidFill>
          <a:effectLst>
            <a:outerShdw blurRad="38100" dist="38100" dir="2700000" algn="tl">
              <a:srgbClr val="C0C0C0"/>
            </a:outerShdw>
          </a:effectLst>
          <a:latin typeface="Arial" charset="0"/>
        </a:defRPr>
      </a:lvl7pPr>
      <a:lvl8pPr marL="1371600" algn="l" rtl="0" eaLnBrk="1" fontAlgn="base" hangingPunct="1">
        <a:spcBef>
          <a:spcPct val="0"/>
        </a:spcBef>
        <a:spcAft>
          <a:spcPct val="0"/>
        </a:spcAft>
        <a:defRPr sz="2000">
          <a:solidFill>
            <a:schemeClr val="tx1"/>
          </a:solidFill>
          <a:effectLst>
            <a:outerShdw blurRad="38100" dist="38100" dir="2700000" algn="tl">
              <a:srgbClr val="C0C0C0"/>
            </a:outerShdw>
          </a:effectLst>
          <a:latin typeface="Arial" charset="0"/>
        </a:defRPr>
      </a:lvl8pPr>
      <a:lvl9pPr marL="1828800" algn="l" rtl="0" eaLnBrk="1" fontAlgn="base" hangingPunct="1">
        <a:spcBef>
          <a:spcPct val="0"/>
        </a:spcBef>
        <a:spcAft>
          <a:spcPct val="0"/>
        </a:spcAft>
        <a:defRPr sz="2000">
          <a:solidFill>
            <a:schemeClr val="tx1"/>
          </a:solidFill>
          <a:effectLst>
            <a:outerShdw blurRad="38100" dist="38100" dir="2700000" algn="tl">
              <a:srgbClr val="C0C0C0"/>
            </a:outerShdw>
          </a:effectLst>
          <a:latin typeface="Arial" charset="0"/>
        </a:defRPr>
      </a:lvl9pPr>
    </p:titleStyle>
    <p:bodyStyle>
      <a:lvl1pPr marL="357188" indent="-357188" algn="l" rtl="0" eaLnBrk="1" fontAlgn="base" hangingPunct="1">
        <a:spcBef>
          <a:spcPct val="20000"/>
        </a:spcBef>
        <a:spcAft>
          <a:spcPct val="0"/>
        </a:spcAft>
        <a:buChar char="•"/>
        <a:defRPr sz="1600">
          <a:solidFill>
            <a:schemeClr val="tx1"/>
          </a:solidFill>
          <a:latin typeface="+mn-lt"/>
          <a:ea typeface="+mn-ea"/>
          <a:cs typeface="+mn-cs"/>
        </a:defRPr>
      </a:lvl1pPr>
      <a:lvl2pPr marL="895350" indent="-358775" algn="l" rtl="0" eaLnBrk="1" fontAlgn="base" hangingPunct="1">
        <a:spcBef>
          <a:spcPct val="20000"/>
        </a:spcBef>
        <a:spcAft>
          <a:spcPct val="0"/>
        </a:spcAft>
        <a:buChar char="–"/>
        <a:defRPr sz="1400">
          <a:solidFill>
            <a:schemeClr val="tx1"/>
          </a:solidFill>
          <a:latin typeface="+mn-lt"/>
        </a:defRPr>
      </a:lvl2pPr>
      <a:lvl3pPr marL="1433513" indent="-358775" algn="l" rtl="0" eaLnBrk="1" fontAlgn="base" hangingPunct="1">
        <a:spcBef>
          <a:spcPct val="20000"/>
        </a:spcBef>
        <a:spcAft>
          <a:spcPct val="0"/>
        </a:spcAft>
        <a:buFont typeface="Wingdings" pitchFamily="2" charset="2"/>
        <a:buChar char="§"/>
        <a:defRPr sz="1200">
          <a:solidFill>
            <a:schemeClr val="tx1"/>
          </a:solidFill>
          <a:latin typeface="+mn-lt"/>
        </a:defRPr>
      </a:lvl3pPr>
      <a:lvl4pPr marL="1879600" indent="-266700" algn="l" rtl="0" eaLnBrk="1" fontAlgn="base" hangingPunct="1">
        <a:spcBef>
          <a:spcPct val="20000"/>
        </a:spcBef>
        <a:spcAft>
          <a:spcPct val="0"/>
        </a:spcAft>
        <a:buChar char="–"/>
        <a:defRPr sz="1400">
          <a:solidFill>
            <a:schemeClr val="tx1"/>
          </a:solidFill>
          <a:latin typeface="Verdana" pitchFamily="34" charset="0"/>
        </a:defRPr>
      </a:lvl4pPr>
      <a:lvl5pPr marL="2325688" indent="-266700" algn="l" rtl="0" eaLnBrk="1" fontAlgn="base" hangingPunct="1">
        <a:spcBef>
          <a:spcPct val="20000"/>
        </a:spcBef>
        <a:spcAft>
          <a:spcPct val="0"/>
        </a:spcAft>
        <a:buChar char="»"/>
        <a:defRPr sz="1400">
          <a:solidFill>
            <a:schemeClr val="tx1"/>
          </a:solidFill>
          <a:latin typeface="Verdana" pitchFamily="34" charset="0"/>
        </a:defRPr>
      </a:lvl5pPr>
      <a:lvl6pPr marL="2782888" indent="-266700" algn="l" rtl="0" eaLnBrk="1" fontAlgn="base" hangingPunct="1">
        <a:spcBef>
          <a:spcPct val="20000"/>
        </a:spcBef>
        <a:spcAft>
          <a:spcPct val="0"/>
        </a:spcAft>
        <a:buChar char="»"/>
        <a:defRPr sz="1400">
          <a:solidFill>
            <a:schemeClr val="tx1"/>
          </a:solidFill>
          <a:latin typeface="Verdana" pitchFamily="34" charset="0"/>
        </a:defRPr>
      </a:lvl6pPr>
      <a:lvl7pPr marL="3240088" indent="-266700" algn="l" rtl="0" eaLnBrk="1" fontAlgn="base" hangingPunct="1">
        <a:spcBef>
          <a:spcPct val="20000"/>
        </a:spcBef>
        <a:spcAft>
          <a:spcPct val="0"/>
        </a:spcAft>
        <a:buChar char="»"/>
        <a:defRPr sz="1400">
          <a:solidFill>
            <a:schemeClr val="tx1"/>
          </a:solidFill>
          <a:latin typeface="Verdana" pitchFamily="34" charset="0"/>
        </a:defRPr>
      </a:lvl7pPr>
      <a:lvl8pPr marL="3697288" indent="-266700" algn="l" rtl="0" eaLnBrk="1" fontAlgn="base" hangingPunct="1">
        <a:spcBef>
          <a:spcPct val="20000"/>
        </a:spcBef>
        <a:spcAft>
          <a:spcPct val="0"/>
        </a:spcAft>
        <a:buChar char="»"/>
        <a:defRPr sz="1400">
          <a:solidFill>
            <a:schemeClr val="tx1"/>
          </a:solidFill>
          <a:latin typeface="Verdana" pitchFamily="34" charset="0"/>
        </a:defRPr>
      </a:lvl8pPr>
      <a:lvl9pPr marL="4154488" indent="-266700" algn="l" rtl="0" eaLnBrk="1" fontAlgn="base" hangingPunct="1">
        <a:spcBef>
          <a:spcPct val="20000"/>
        </a:spcBef>
        <a:spcAft>
          <a:spcPct val="0"/>
        </a:spcAft>
        <a:buChar char="»"/>
        <a:defRPr sz="1400">
          <a:solidFill>
            <a:schemeClr val="tx1"/>
          </a:solidFill>
          <a:latin typeface="Verdana"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1.xml"/><Relationship Id="rId7"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6.png"/><Relationship Id="rId11" Type="http://schemas.openxmlformats.org/officeDocument/2006/relationships/image" Target="../media/image10.jpeg"/><Relationship Id="rId5" Type="http://schemas.openxmlformats.org/officeDocument/2006/relationships/image" Target="../media/image5.jpeg"/><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9.jpe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5.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1" name="Rectangle 11"/>
          <p:cNvSpPr>
            <a:spLocks noGrp="1" noChangeArrowheads="1"/>
          </p:cNvSpPr>
          <p:nvPr>
            <p:ph type="ctrTitle"/>
          </p:nvPr>
        </p:nvSpPr>
        <p:spPr>
          <a:ln/>
        </p:spPr>
        <p:txBody>
          <a:bodyPr/>
          <a:lstStyle/>
          <a:p>
            <a:r>
              <a:rPr lang="da-DK" dirty="0" smtClean="0">
                <a:latin typeface="Chalet-LondonNineteenSixty" pitchFamily="50" charset="0"/>
              </a:rPr>
              <a:t>BIONICLE Brand Research in the UK</a:t>
            </a:r>
            <a:endParaRPr lang="da-DK" dirty="0">
              <a:latin typeface="Chalet-LondonNineteenSixty" pitchFamily="50" charset="0"/>
            </a:endParaRPr>
          </a:p>
        </p:txBody>
      </p:sp>
      <p:sp>
        <p:nvSpPr>
          <p:cNvPr id="20492" name="Rectangle 12"/>
          <p:cNvSpPr>
            <a:spLocks noGrp="1" noChangeArrowheads="1"/>
          </p:cNvSpPr>
          <p:nvPr>
            <p:ph type="subTitle" idx="1"/>
          </p:nvPr>
        </p:nvSpPr>
        <p:spPr>
          <a:ln/>
        </p:spPr>
        <p:txBody>
          <a:bodyPr/>
          <a:lstStyle/>
          <a:p>
            <a:r>
              <a:rPr lang="da-DK" dirty="0" err="1" smtClean="0">
                <a:latin typeface="Chalet-LondonNineteenSixty" pitchFamily="50" charset="0"/>
              </a:rPr>
              <a:t>Qualitative</a:t>
            </a:r>
            <a:r>
              <a:rPr lang="da-DK" dirty="0" smtClean="0">
                <a:latin typeface="Chalet-LondonNineteenSixty" pitchFamily="50" charset="0"/>
              </a:rPr>
              <a:t> Research </a:t>
            </a:r>
            <a:r>
              <a:rPr lang="da-DK" dirty="0" err="1" smtClean="0">
                <a:latin typeface="Chalet-LondonNineteenSixty" pitchFamily="50" charset="0"/>
              </a:rPr>
              <a:t>with</a:t>
            </a:r>
            <a:r>
              <a:rPr lang="da-DK" dirty="0" smtClean="0">
                <a:latin typeface="Chalet-LondonNineteenSixty" pitchFamily="50" charset="0"/>
              </a:rPr>
              <a:t> </a:t>
            </a:r>
            <a:r>
              <a:rPr lang="da-DK" dirty="0" err="1" smtClean="0">
                <a:latin typeface="Chalet-LondonNineteenSixty" pitchFamily="50" charset="0"/>
              </a:rPr>
              <a:t>boys</a:t>
            </a:r>
            <a:r>
              <a:rPr lang="da-DK" dirty="0" smtClean="0">
                <a:latin typeface="Chalet-LondonNineteenSixty" pitchFamily="50" charset="0"/>
              </a:rPr>
              <a:t> </a:t>
            </a:r>
          </a:p>
          <a:p>
            <a:r>
              <a:rPr lang="da-DK" dirty="0" err="1" smtClean="0">
                <a:latin typeface="Chalet-LondonNineteenSixty" pitchFamily="50" charset="0"/>
              </a:rPr>
              <a:t>Aged</a:t>
            </a:r>
            <a:r>
              <a:rPr lang="da-DK" dirty="0" smtClean="0">
                <a:latin typeface="Chalet-LondonNineteenSixty" pitchFamily="50" charset="0"/>
              </a:rPr>
              <a:t> 6 – 11 </a:t>
            </a:r>
            <a:r>
              <a:rPr lang="da-DK" dirty="0" err="1" smtClean="0">
                <a:latin typeface="Chalet-LondonNineteenSixty" pitchFamily="50" charset="0"/>
              </a:rPr>
              <a:t>years</a:t>
            </a:r>
            <a:endParaRPr lang="da-DK" dirty="0" smtClean="0">
              <a:latin typeface="Chalet-LondonNineteenSixty" pitchFamily="50" charset="0"/>
            </a:endParaRPr>
          </a:p>
          <a:p>
            <a:r>
              <a:rPr lang="da-DK" dirty="0" err="1" smtClean="0">
                <a:latin typeface="Chalet-LondonNineteenSixty" pitchFamily="50" charset="0"/>
              </a:rPr>
              <a:t>Conducted</a:t>
            </a:r>
            <a:r>
              <a:rPr lang="da-DK" dirty="0" smtClean="0">
                <a:latin typeface="Chalet-LondonNineteenSixty" pitchFamily="50" charset="0"/>
              </a:rPr>
              <a:t> by </a:t>
            </a:r>
            <a:r>
              <a:rPr lang="da-DK" dirty="0" err="1" smtClean="0">
                <a:latin typeface="Chalet-LondonNineteenSixty" pitchFamily="50" charset="0"/>
              </a:rPr>
              <a:t>ChildWise</a:t>
            </a:r>
            <a:r>
              <a:rPr lang="da-DK" dirty="0" smtClean="0">
                <a:latin typeface="Chalet-LondonNineteenSixty" pitchFamily="50" charset="0"/>
              </a:rPr>
              <a:t>, UK</a:t>
            </a:r>
            <a:endParaRPr lang="da-DK" dirty="0">
              <a:latin typeface="Chalet-LondonNineteenSixty" pitchFamily="50"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err="1" smtClean="0"/>
              <a:t>Table</a:t>
            </a:r>
            <a:r>
              <a:rPr lang="da-DK" dirty="0" smtClean="0"/>
              <a:t> of </a:t>
            </a:r>
            <a:r>
              <a:rPr lang="da-DK" dirty="0" err="1" smtClean="0"/>
              <a:t>Contents</a:t>
            </a:r>
            <a:endParaRPr lang="da-DK" dirty="0"/>
          </a:p>
        </p:txBody>
      </p:sp>
      <p:sp>
        <p:nvSpPr>
          <p:cNvPr id="10" name="Pladsholder til indhold 9"/>
          <p:cNvSpPr>
            <a:spLocks noGrp="1"/>
          </p:cNvSpPr>
          <p:nvPr>
            <p:ph idx="1"/>
          </p:nvPr>
        </p:nvSpPr>
        <p:spPr/>
        <p:txBody>
          <a:bodyPr/>
          <a:lstStyle/>
          <a:p>
            <a:pPr>
              <a:lnSpc>
                <a:spcPct val="90000"/>
              </a:lnSpc>
              <a:buFont typeface="Wingdings" pitchFamily="2" charset="2"/>
              <a:buChar char="v"/>
            </a:pPr>
            <a:r>
              <a:rPr lang="en-GB" dirty="0" smtClean="0">
                <a:latin typeface="+mj-lt"/>
              </a:rPr>
              <a:t>Methodology</a:t>
            </a:r>
          </a:p>
          <a:p>
            <a:pPr>
              <a:lnSpc>
                <a:spcPct val="90000"/>
              </a:lnSpc>
              <a:buFont typeface="Wingdings" pitchFamily="2" charset="2"/>
              <a:buChar char="v"/>
            </a:pPr>
            <a:endParaRPr lang="en-GB" dirty="0" smtClean="0">
              <a:latin typeface="+mj-lt"/>
            </a:endParaRPr>
          </a:p>
          <a:p>
            <a:pPr>
              <a:lnSpc>
                <a:spcPct val="90000"/>
              </a:lnSpc>
              <a:buFont typeface="Wingdings" pitchFamily="2" charset="2"/>
              <a:buChar char="v"/>
            </a:pPr>
            <a:r>
              <a:rPr lang="da-DK" dirty="0" smtClean="0"/>
              <a:t>Research </a:t>
            </a:r>
            <a:r>
              <a:rPr lang="da-DK" dirty="0" err="1" smtClean="0"/>
              <a:t>Objectives</a:t>
            </a:r>
            <a:endParaRPr lang="da-DK" dirty="0" smtClean="0"/>
          </a:p>
          <a:p>
            <a:pPr>
              <a:lnSpc>
                <a:spcPct val="90000"/>
              </a:lnSpc>
              <a:buFont typeface="Wingdings" pitchFamily="2" charset="2"/>
              <a:buChar char="v"/>
            </a:pPr>
            <a:endParaRPr lang="en-GB" dirty="0" smtClean="0">
              <a:latin typeface="+mj-lt"/>
            </a:endParaRPr>
          </a:p>
          <a:p>
            <a:pPr>
              <a:lnSpc>
                <a:spcPct val="90000"/>
              </a:lnSpc>
              <a:buFont typeface="Wingdings" pitchFamily="2" charset="2"/>
              <a:buChar char="v"/>
            </a:pPr>
            <a:r>
              <a:rPr lang="en-GB" dirty="0" smtClean="0">
                <a:latin typeface="+mj-lt"/>
              </a:rPr>
              <a:t>BIONICLE Brand</a:t>
            </a:r>
          </a:p>
          <a:p>
            <a:pPr>
              <a:lnSpc>
                <a:spcPct val="90000"/>
              </a:lnSpc>
              <a:buFont typeface="Wingdings" pitchFamily="2" charset="2"/>
              <a:buChar char="v"/>
            </a:pPr>
            <a:endParaRPr lang="en-GB" dirty="0" smtClean="0">
              <a:latin typeface="+mj-lt"/>
            </a:endParaRPr>
          </a:p>
          <a:p>
            <a:pPr>
              <a:lnSpc>
                <a:spcPct val="90000"/>
              </a:lnSpc>
              <a:buFont typeface="Wingdings" pitchFamily="2" charset="2"/>
              <a:buChar char="v"/>
            </a:pPr>
            <a:r>
              <a:rPr lang="en-GB" dirty="0" smtClean="0">
                <a:latin typeface="+mj-lt"/>
              </a:rPr>
              <a:t>BIONICLE Boys</a:t>
            </a:r>
          </a:p>
          <a:p>
            <a:pPr>
              <a:lnSpc>
                <a:spcPct val="90000"/>
              </a:lnSpc>
              <a:buFont typeface="Wingdings" pitchFamily="2" charset="2"/>
              <a:buChar char="v"/>
            </a:pPr>
            <a:endParaRPr lang="en-GB" dirty="0" smtClean="0">
              <a:latin typeface="+mj-lt"/>
            </a:endParaRPr>
          </a:p>
          <a:p>
            <a:pPr>
              <a:lnSpc>
                <a:spcPct val="90000"/>
              </a:lnSpc>
              <a:buFont typeface="Wingdings" pitchFamily="2" charset="2"/>
              <a:buChar char="v"/>
            </a:pPr>
            <a:r>
              <a:rPr lang="en-GB" dirty="0" smtClean="0">
                <a:latin typeface="+mj-lt"/>
              </a:rPr>
              <a:t>BIONICLE Product</a:t>
            </a:r>
          </a:p>
          <a:p>
            <a:pPr>
              <a:lnSpc>
                <a:spcPct val="90000"/>
              </a:lnSpc>
              <a:buFont typeface="Wingdings" pitchFamily="2" charset="2"/>
              <a:buChar char="v"/>
            </a:pPr>
            <a:endParaRPr lang="en-GB" dirty="0" smtClean="0">
              <a:latin typeface="+mj-lt"/>
            </a:endParaRPr>
          </a:p>
          <a:p>
            <a:pPr>
              <a:lnSpc>
                <a:spcPct val="90000"/>
              </a:lnSpc>
              <a:buFont typeface="Wingdings" pitchFamily="2" charset="2"/>
              <a:buChar char="v"/>
            </a:pPr>
            <a:r>
              <a:rPr lang="en-GB" dirty="0" smtClean="0">
                <a:latin typeface="+mj-lt"/>
              </a:rPr>
              <a:t>BIONICLE Packaging</a:t>
            </a:r>
          </a:p>
          <a:p>
            <a:pPr>
              <a:lnSpc>
                <a:spcPct val="90000"/>
              </a:lnSpc>
              <a:buFont typeface="Wingdings" pitchFamily="2" charset="2"/>
              <a:buChar char="v"/>
            </a:pPr>
            <a:endParaRPr lang="en-GB" dirty="0" smtClean="0">
              <a:latin typeface="+mj-lt"/>
            </a:endParaRPr>
          </a:p>
          <a:p>
            <a:pPr>
              <a:lnSpc>
                <a:spcPct val="90000"/>
              </a:lnSpc>
              <a:buFont typeface="Wingdings" pitchFamily="2" charset="2"/>
              <a:buChar char="v"/>
            </a:pPr>
            <a:r>
              <a:rPr lang="en-GB" dirty="0" smtClean="0">
                <a:latin typeface="+mj-lt"/>
              </a:rPr>
              <a:t>BIONICLE Mums</a:t>
            </a:r>
          </a:p>
          <a:p>
            <a:pPr>
              <a:lnSpc>
                <a:spcPct val="90000"/>
              </a:lnSpc>
              <a:buFont typeface="Wingdings" pitchFamily="2" charset="2"/>
              <a:buChar char="v"/>
            </a:pPr>
            <a:endParaRPr lang="en-GB" dirty="0" smtClean="0">
              <a:latin typeface="+mj-lt"/>
            </a:endParaRPr>
          </a:p>
          <a:p>
            <a:pPr>
              <a:lnSpc>
                <a:spcPct val="90000"/>
              </a:lnSpc>
              <a:buFont typeface="Wingdings" pitchFamily="2" charset="2"/>
              <a:buChar char="v"/>
            </a:pPr>
            <a:r>
              <a:rPr lang="en-GB" dirty="0" smtClean="0">
                <a:latin typeface="+mj-lt"/>
              </a:rPr>
              <a:t>BIONICLE Website</a:t>
            </a:r>
          </a:p>
          <a:p>
            <a:pPr>
              <a:lnSpc>
                <a:spcPct val="90000"/>
              </a:lnSpc>
              <a:buFont typeface="Wingdings" pitchFamily="2" charset="2"/>
              <a:buChar char="v"/>
            </a:pPr>
            <a:endParaRPr lang="en-GB" dirty="0" smtClean="0">
              <a:latin typeface="+mj-lt"/>
            </a:endParaRPr>
          </a:p>
          <a:p>
            <a:pPr>
              <a:lnSpc>
                <a:spcPct val="90000"/>
              </a:lnSpc>
              <a:buFont typeface="Wingdings" pitchFamily="2" charset="2"/>
              <a:buChar char="v"/>
            </a:pPr>
            <a:r>
              <a:rPr lang="en-GB" dirty="0" smtClean="0">
                <a:latin typeface="+mj-lt"/>
              </a:rPr>
              <a:t>BIONICLE Media</a:t>
            </a:r>
          </a:p>
          <a:p>
            <a:pPr>
              <a:lnSpc>
                <a:spcPct val="90000"/>
              </a:lnSpc>
              <a:buFont typeface="Wingdings" pitchFamily="2" charset="2"/>
              <a:buChar char="v"/>
            </a:pPr>
            <a:endParaRPr lang="en-GB" dirty="0" smtClean="0">
              <a:latin typeface="+mj-lt"/>
            </a:endParaRPr>
          </a:p>
          <a:p>
            <a:pPr>
              <a:lnSpc>
                <a:spcPct val="90000"/>
              </a:lnSpc>
              <a:buFont typeface="Wingdings" pitchFamily="2" charset="2"/>
              <a:buChar char="v"/>
            </a:pPr>
            <a:r>
              <a:rPr lang="en-GB" dirty="0" smtClean="0">
                <a:latin typeface="+mj-lt"/>
              </a:rPr>
              <a:t>LEGO Hero Factory</a:t>
            </a:r>
          </a:p>
          <a:p>
            <a:pPr>
              <a:buFont typeface="Wingdings" pitchFamily="2" charset="2"/>
              <a:buChar char="v"/>
            </a:pPr>
            <a:endParaRPr lang="da-DK" dirty="0">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The </a:t>
            </a:r>
            <a:r>
              <a:rPr lang="da-DK" dirty="0" err="1" smtClean="0"/>
              <a:t>Methodology</a:t>
            </a:r>
            <a:endParaRPr lang="da-DK" dirty="0"/>
          </a:p>
        </p:txBody>
      </p:sp>
      <p:sp>
        <p:nvSpPr>
          <p:cNvPr id="10" name="Pladsholder til indhold 9"/>
          <p:cNvSpPr>
            <a:spLocks noGrp="1"/>
          </p:cNvSpPr>
          <p:nvPr>
            <p:ph idx="1"/>
          </p:nvPr>
        </p:nvSpPr>
        <p:spPr/>
        <p:txBody>
          <a:bodyPr/>
          <a:lstStyle/>
          <a:p>
            <a:r>
              <a:rPr lang="en-GB" sz="2200" dirty="0" smtClean="0">
                <a:solidFill>
                  <a:srgbClr val="FF0000"/>
                </a:solidFill>
              </a:rPr>
              <a:t>12 paired depths</a:t>
            </a:r>
            <a:r>
              <a:rPr lang="en-GB" sz="2200" dirty="0" smtClean="0"/>
              <a:t> with boys age 6-11:</a:t>
            </a:r>
          </a:p>
          <a:p>
            <a:pPr lvl="1"/>
            <a:r>
              <a:rPr lang="en-GB" sz="2200" dirty="0" smtClean="0"/>
              <a:t>Current Bionicle users, excluding “fanatics”</a:t>
            </a:r>
          </a:p>
          <a:p>
            <a:pPr lvl="1"/>
            <a:r>
              <a:rPr lang="en-GB" sz="2200" dirty="0" smtClean="0"/>
              <a:t>Lapsed users – not in past 6 months</a:t>
            </a:r>
          </a:p>
          <a:p>
            <a:pPr lvl="1"/>
            <a:r>
              <a:rPr lang="en-GB" sz="2200" dirty="0" smtClean="0"/>
              <a:t>Non users – never owned, but aware, non </a:t>
            </a:r>
            <a:r>
              <a:rPr lang="en-GB" sz="2200" dirty="0" err="1" smtClean="0"/>
              <a:t>rejectors</a:t>
            </a:r>
            <a:r>
              <a:rPr lang="en-GB" sz="2200" dirty="0" smtClean="0"/>
              <a:t>, own / play with similar ranges</a:t>
            </a:r>
          </a:p>
          <a:p>
            <a:pPr lvl="1"/>
            <a:endParaRPr lang="en-GB" sz="2200" dirty="0" smtClean="0"/>
          </a:p>
          <a:p>
            <a:pPr lvl="1"/>
            <a:r>
              <a:rPr lang="en-GB" sz="2200" dirty="0" smtClean="0"/>
              <a:t>Friendship pairs in home</a:t>
            </a:r>
          </a:p>
          <a:p>
            <a:pPr lvl="1"/>
            <a:r>
              <a:rPr lang="en-GB" sz="2200" dirty="0" smtClean="0"/>
              <a:t>All BC1C2</a:t>
            </a:r>
          </a:p>
          <a:p>
            <a:pPr lvl="1"/>
            <a:r>
              <a:rPr lang="en-GB" sz="2200" dirty="0" smtClean="0"/>
              <a:t>Age: 6-8 and 9-11</a:t>
            </a:r>
          </a:p>
          <a:p>
            <a:pPr lvl="1"/>
            <a:r>
              <a:rPr lang="en-GB" sz="2200" dirty="0" smtClean="0"/>
              <a:t>Surrey / Hants, Hertfordshire, West Midlands, Norfolk</a:t>
            </a:r>
          </a:p>
          <a:p>
            <a:pPr lvl="1"/>
            <a:r>
              <a:rPr lang="en-GB" sz="2200" dirty="0" smtClean="0"/>
              <a:t>Fieldwork dates 25 April – 7 May 2009</a:t>
            </a:r>
          </a:p>
          <a:p>
            <a:pPr lvl="1"/>
            <a:endParaRPr lang="en-GB" sz="2200" dirty="0" smtClean="0"/>
          </a:p>
          <a:p>
            <a:endParaRPr lang="en-GB" sz="2200" dirty="0" smtClean="0"/>
          </a:p>
          <a:p>
            <a:pPr>
              <a:buFont typeface="Wingdings" pitchFamily="2" charset="2"/>
              <a:buChar char="v"/>
            </a:pPr>
            <a:endParaRPr lang="da-DK"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82"/>
          <p:cNvGraphicFramePr>
            <a:graphicFrameLocks/>
          </p:cNvGraphicFramePr>
          <p:nvPr/>
        </p:nvGraphicFramePr>
        <p:xfrm>
          <a:off x="457200" y="1196975"/>
          <a:ext cx="8229600" cy="5327652"/>
        </p:xfrm>
        <a:graphic>
          <a:graphicData uri="http://schemas.openxmlformats.org/drawingml/2006/table">
            <a:tbl>
              <a:tblPr/>
              <a:tblGrid>
                <a:gridCol w="2057400"/>
                <a:gridCol w="2057400"/>
                <a:gridCol w="2057400"/>
                <a:gridCol w="2057400"/>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a-DK" sz="1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1" u="none" strike="noStrike" cap="none" normalizeH="0" baseline="0" smtClean="0">
                          <a:ln>
                            <a:noFill/>
                          </a:ln>
                          <a:solidFill>
                            <a:schemeClr val="tx1"/>
                          </a:solidFill>
                          <a:effectLst/>
                          <a:latin typeface="Arial" charset="0"/>
                        </a:rPr>
                        <a:t>CURRENT USERS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1" u="none" strike="noStrike" cap="none" normalizeH="0" baseline="0" smtClean="0">
                          <a:ln>
                            <a:noFill/>
                          </a:ln>
                          <a:solidFill>
                            <a:schemeClr val="tx1"/>
                          </a:solidFill>
                          <a:effectLst/>
                          <a:latin typeface="Arial" charset="0"/>
                        </a:rPr>
                        <a:t>LAPSED USERS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1" u="none" strike="noStrike" cap="none" normalizeH="0" baseline="0" smtClean="0">
                          <a:ln>
                            <a:noFill/>
                          </a:ln>
                          <a:solidFill>
                            <a:schemeClr val="tx1"/>
                          </a:solidFill>
                          <a:effectLst/>
                          <a:latin typeface="Arial" charset="0"/>
                        </a:rPr>
                        <a:t>NON USERS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820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1" u="none" strike="noStrike" cap="none" normalizeH="0" baseline="0" smtClean="0">
                          <a:ln>
                            <a:noFill/>
                          </a:ln>
                          <a:solidFill>
                            <a:schemeClr val="tx1"/>
                          </a:solidFill>
                          <a:effectLst/>
                          <a:latin typeface="Arial" charset="0"/>
                        </a:rPr>
                        <a:t>HERTS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Age 6 and 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Both age 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Both age 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1" u="none" strike="noStrike" cap="none" normalizeH="0" baseline="0" smtClean="0">
                          <a:ln>
                            <a:noFill/>
                          </a:ln>
                          <a:solidFill>
                            <a:schemeClr val="tx1"/>
                          </a:solidFill>
                          <a:effectLst/>
                          <a:latin typeface="Arial" charset="0"/>
                        </a:rPr>
                        <a:t>SURREY / HANTS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Both age 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Both age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Age 6 and 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0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1" u="none" strike="noStrike" cap="none" normalizeH="0" baseline="0" smtClean="0">
                          <a:ln>
                            <a:noFill/>
                          </a:ln>
                          <a:solidFill>
                            <a:schemeClr val="tx1"/>
                          </a:solidFill>
                          <a:effectLst/>
                          <a:latin typeface="Arial" charset="0"/>
                        </a:rPr>
                        <a:t>NORFOLK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Age 9 and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Both age 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Both age 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0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1" u="none" strike="noStrike" cap="none" normalizeH="0" baseline="0" smtClean="0">
                          <a:ln>
                            <a:noFill/>
                          </a:ln>
                          <a:solidFill>
                            <a:schemeClr val="tx1"/>
                          </a:solidFill>
                          <a:effectLst/>
                          <a:latin typeface="Arial" charset="0"/>
                        </a:rPr>
                        <a:t>WEST MIDLANDS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Both age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Both age 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Age 9 and 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5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1" u="none" strike="noStrike" cap="none" normalizeH="0" baseline="0" smtClean="0">
                          <a:ln>
                            <a:noFill/>
                          </a:ln>
                          <a:solidFill>
                            <a:schemeClr val="tx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4 pairs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- 2 x 6-8</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- 2 x 9-11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4 pairs*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- 2 x 6-8</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- 2 x 9-11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4 pairs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- 3 x 6-8</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- 1 x 9-11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a-DK" sz="1800" b="1" i="0" u="none" strike="noStrike" cap="none" normalizeH="0" baseline="0" smtClean="0">
                        <a:ln>
                          <a:noFill/>
                        </a:ln>
                        <a:solidFill>
                          <a:schemeClr val="tx1"/>
                        </a:solidFill>
                        <a:effectLst/>
                        <a:latin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a-DK" sz="1800" b="0" i="0" u="none" strike="noStrike" cap="none" normalizeH="0" baseline="0" smtClean="0">
                        <a:ln>
                          <a:noFill/>
                        </a:ln>
                        <a:solidFill>
                          <a:schemeClr val="tx1"/>
                        </a:solidFill>
                        <a:effectLst/>
                        <a:latin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1" u="none" strike="noStrike" cap="none" normalizeH="0" baseline="0" dirty="0" smtClean="0">
                        <a:ln>
                          <a:noFill/>
                        </a:ln>
                        <a:solidFill>
                          <a:schemeClr val="tx1"/>
                        </a:solidFill>
                        <a:effectLst/>
                        <a:latin typeface="Arial" charset="0"/>
                      </a:endParaRP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hMerge="1">
                  <a:txBody>
                    <a:bodyPr/>
                    <a:lstStyle/>
                    <a:p>
                      <a:endParaRPr lang="da-DK"/>
                    </a:p>
                  </a:txBody>
                  <a:tcPr/>
                </a:tc>
              </a:tr>
            </a:tbl>
          </a:graphicData>
        </a:graphic>
      </p:graphicFrame>
      <p:sp>
        <p:nvSpPr>
          <p:cNvPr id="9" name="Titel 8"/>
          <p:cNvSpPr>
            <a:spLocks noGrp="1"/>
          </p:cNvSpPr>
          <p:nvPr>
            <p:ph type="title"/>
          </p:nvPr>
        </p:nvSpPr>
        <p:spPr>
          <a:xfrm>
            <a:off x="4193177" y="84138"/>
            <a:ext cx="4771436" cy="803275"/>
          </a:xfrm>
        </p:spPr>
        <p:txBody>
          <a:bodyPr/>
          <a:lstStyle/>
          <a:p>
            <a:pPr algn="r"/>
            <a:r>
              <a:rPr lang="da-DK" dirty="0" smtClean="0"/>
              <a:t>Sample </a:t>
            </a:r>
            <a:r>
              <a:rPr lang="da-DK" dirty="0" err="1" smtClean="0"/>
              <a:t>Detail</a:t>
            </a:r>
            <a:endParaRPr lang="da-DK"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63" name="Rectangle 27"/>
          <p:cNvSpPr>
            <a:spLocks noChangeArrowheads="1"/>
          </p:cNvSpPr>
          <p:nvPr/>
        </p:nvSpPr>
        <p:spPr bwMode="auto">
          <a:xfrm>
            <a:off x="3563938" y="1989138"/>
            <a:ext cx="2160587" cy="1871662"/>
          </a:xfrm>
          <a:prstGeom prst="rect">
            <a:avLst/>
          </a:prstGeom>
          <a:solidFill>
            <a:schemeClr val="tx1"/>
          </a:solidFill>
          <a:ln w="28575">
            <a:solidFill>
              <a:schemeClr val="tx1"/>
            </a:solidFill>
            <a:miter lim="800000"/>
            <a:headEnd/>
            <a:tailEnd/>
          </a:ln>
          <a:effectLst/>
        </p:spPr>
        <p:txBody>
          <a:bodyPr wrap="none" anchor="ctr"/>
          <a:lstStyle/>
          <a:p>
            <a:endParaRPr lang="da-DK"/>
          </a:p>
        </p:txBody>
      </p:sp>
      <p:sp>
        <p:nvSpPr>
          <p:cNvPr id="142338" name="Rectangle 2"/>
          <p:cNvSpPr>
            <a:spLocks noGrp="1" noChangeArrowheads="1"/>
          </p:cNvSpPr>
          <p:nvPr>
            <p:ph type="title"/>
          </p:nvPr>
        </p:nvSpPr>
        <p:spPr/>
        <p:txBody>
          <a:bodyPr/>
          <a:lstStyle/>
          <a:p>
            <a:pPr algn="r"/>
            <a:r>
              <a:rPr lang="en-GB" dirty="0" smtClean="0"/>
              <a:t>The Competitors</a:t>
            </a:r>
            <a:endParaRPr lang="en-GB" dirty="0"/>
          </a:p>
        </p:txBody>
      </p:sp>
      <p:pic>
        <p:nvPicPr>
          <p:cNvPr id="142340" name="Picture 1"/>
          <p:cNvPicPr>
            <a:picLocks noChangeAspect="1" noChangeArrowheads="1"/>
          </p:cNvPicPr>
          <p:nvPr/>
        </p:nvPicPr>
        <p:blipFill>
          <a:blip r:embed="rId4" cstate="print"/>
          <a:srcRect/>
          <a:stretch>
            <a:fillRect/>
          </a:stretch>
        </p:blipFill>
        <p:spPr bwMode="auto">
          <a:xfrm>
            <a:off x="3563938" y="2690813"/>
            <a:ext cx="2160587" cy="509587"/>
          </a:xfrm>
          <a:prstGeom prst="rect">
            <a:avLst/>
          </a:prstGeom>
          <a:noFill/>
          <a:ln w="9525">
            <a:noFill/>
            <a:miter lim="800000"/>
            <a:headEnd/>
            <a:tailEnd/>
          </a:ln>
        </p:spPr>
      </p:pic>
      <p:sp>
        <p:nvSpPr>
          <p:cNvPr id="142341" name="Rectangle 5"/>
          <p:cNvSpPr>
            <a:spLocks noChangeArrowheads="1"/>
          </p:cNvSpPr>
          <p:nvPr/>
        </p:nvSpPr>
        <p:spPr bwMode="auto">
          <a:xfrm>
            <a:off x="827088" y="1484313"/>
            <a:ext cx="1800225" cy="1439862"/>
          </a:xfrm>
          <a:prstGeom prst="rect">
            <a:avLst/>
          </a:prstGeom>
          <a:solidFill>
            <a:srgbClr val="FFFF00"/>
          </a:solidFill>
          <a:ln w="9525">
            <a:solidFill>
              <a:schemeClr val="tx1"/>
            </a:solidFill>
            <a:miter lim="800000"/>
            <a:headEnd/>
            <a:tailEnd/>
          </a:ln>
          <a:effectLst/>
        </p:spPr>
        <p:txBody>
          <a:bodyPr anchor="ctr"/>
          <a:lstStyle/>
          <a:p>
            <a:pPr algn="ctr"/>
            <a:r>
              <a:rPr lang="en-GB"/>
              <a:t>GAMES CONSOLE</a:t>
            </a:r>
          </a:p>
          <a:p>
            <a:pPr algn="ctr">
              <a:buFontTx/>
              <a:buChar char="-"/>
            </a:pPr>
            <a:r>
              <a:rPr lang="en-GB"/>
              <a:t>DS</a:t>
            </a:r>
          </a:p>
          <a:p>
            <a:pPr algn="ctr">
              <a:buFontTx/>
              <a:buChar char="-"/>
            </a:pPr>
            <a:r>
              <a:rPr lang="en-GB"/>
              <a:t>others </a:t>
            </a:r>
          </a:p>
        </p:txBody>
      </p:sp>
      <p:sp>
        <p:nvSpPr>
          <p:cNvPr id="142342" name="Rectangle 6"/>
          <p:cNvSpPr>
            <a:spLocks noChangeArrowheads="1"/>
          </p:cNvSpPr>
          <p:nvPr/>
        </p:nvSpPr>
        <p:spPr bwMode="auto">
          <a:xfrm>
            <a:off x="1116013" y="3284538"/>
            <a:ext cx="1439862" cy="576262"/>
          </a:xfrm>
          <a:prstGeom prst="rect">
            <a:avLst/>
          </a:prstGeom>
          <a:solidFill>
            <a:srgbClr val="00B0F0"/>
          </a:solidFill>
          <a:ln w="9525">
            <a:solidFill>
              <a:schemeClr val="tx1"/>
            </a:solidFill>
            <a:miter lim="800000"/>
            <a:headEnd/>
            <a:tailEnd/>
          </a:ln>
          <a:effectLst/>
        </p:spPr>
        <p:txBody>
          <a:bodyPr wrap="none" anchor="ctr"/>
          <a:lstStyle/>
          <a:p>
            <a:pPr algn="ctr"/>
            <a:r>
              <a:rPr lang="en-GB"/>
              <a:t>INTERNET</a:t>
            </a:r>
          </a:p>
        </p:txBody>
      </p:sp>
      <p:sp>
        <p:nvSpPr>
          <p:cNvPr id="142343" name="Rectangle 7"/>
          <p:cNvSpPr>
            <a:spLocks noChangeArrowheads="1"/>
          </p:cNvSpPr>
          <p:nvPr/>
        </p:nvSpPr>
        <p:spPr bwMode="auto">
          <a:xfrm>
            <a:off x="6659563" y="1897063"/>
            <a:ext cx="1584325" cy="1223962"/>
          </a:xfrm>
          <a:prstGeom prst="rect">
            <a:avLst/>
          </a:prstGeom>
          <a:solidFill>
            <a:schemeClr val="folHlink"/>
          </a:solidFill>
          <a:ln w="9525">
            <a:solidFill>
              <a:schemeClr val="tx1"/>
            </a:solidFill>
            <a:miter lim="800000"/>
            <a:headEnd/>
            <a:tailEnd/>
          </a:ln>
          <a:effectLst/>
        </p:spPr>
        <p:txBody>
          <a:bodyPr anchor="ctr"/>
          <a:lstStyle/>
          <a:p>
            <a:pPr algn="ctr"/>
            <a:r>
              <a:rPr lang="en-GB"/>
              <a:t>OTHER ACTION FIGURES</a:t>
            </a:r>
          </a:p>
        </p:txBody>
      </p:sp>
      <p:sp>
        <p:nvSpPr>
          <p:cNvPr id="142344" name="Rectangle 8"/>
          <p:cNvSpPr>
            <a:spLocks noChangeArrowheads="1"/>
          </p:cNvSpPr>
          <p:nvPr/>
        </p:nvSpPr>
        <p:spPr bwMode="auto">
          <a:xfrm>
            <a:off x="3851275" y="4868863"/>
            <a:ext cx="2233613" cy="1511300"/>
          </a:xfrm>
          <a:prstGeom prst="rect">
            <a:avLst/>
          </a:prstGeom>
          <a:solidFill>
            <a:srgbClr val="FF0000"/>
          </a:solidFill>
          <a:ln w="9525">
            <a:solidFill>
              <a:schemeClr val="tx1"/>
            </a:solidFill>
            <a:miter lim="800000"/>
            <a:headEnd/>
            <a:tailEnd/>
          </a:ln>
          <a:effectLst/>
        </p:spPr>
        <p:txBody>
          <a:bodyPr anchor="ctr"/>
          <a:lstStyle/>
          <a:p>
            <a:pPr algn="ctr"/>
            <a:r>
              <a:rPr lang="en-GB"/>
              <a:t>LEGO  RANGES</a:t>
            </a:r>
          </a:p>
          <a:p>
            <a:pPr algn="ctr">
              <a:buFontTx/>
              <a:buChar char="-"/>
            </a:pPr>
            <a:r>
              <a:rPr lang="en-GB"/>
              <a:t> Star Wars, City, Indiana Jones, Spiderman</a:t>
            </a:r>
          </a:p>
        </p:txBody>
      </p:sp>
      <p:pic>
        <p:nvPicPr>
          <p:cNvPr id="142345" name="Picture 9" descr="ben10logo"/>
          <p:cNvPicPr>
            <a:picLocks noChangeAspect="1" noChangeArrowheads="1"/>
          </p:cNvPicPr>
          <p:nvPr/>
        </p:nvPicPr>
        <p:blipFill>
          <a:blip r:embed="rId5" cstate="print"/>
          <a:srcRect/>
          <a:stretch>
            <a:fillRect/>
          </a:stretch>
        </p:blipFill>
        <p:spPr bwMode="auto">
          <a:xfrm>
            <a:off x="8273959" y="2250712"/>
            <a:ext cx="682625" cy="682625"/>
          </a:xfrm>
          <a:prstGeom prst="rect">
            <a:avLst/>
          </a:prstGeom>
          <a:noFill/>
          <a:ln w="9525">
            <a:noFill/>
            <a:miter lim="800000"/>
            <a:headEnd/>
            <a:tailEnd/>
          </a:ln>
        </p:spPr>
      </p:pic>
      <p:pic>
        <p:nvPicPr>
          <p:cNvPr id="142347" name="Picture 11" descr="star-wars-logo-475x286"/>
          <p:cNvPicPr>
            <a:picLocks noChangeAspect="1" noChangeArrowheads="1"/>
          </p:cNvPicPr>
          <p:nvPr/>
        </p:nvPicPr>
        <p:blipFill>
          <a:blip r:embed="rId6" cstate="print"/>
          <a:srcRect/>
          <a:stretch>
            <a:fillRect/>
          </a:stretch>
        </p:blipFill>
        <p:spPr bwMode="auto">
          <a:xfrm>
            <a:off x="7043738" y="3948113"/>
            <a:ext cx="1057275" cy="633412"/>
          </a:xfrm>
          <a:prstGeom prst="rect">
            <a:avLst/>
          </a:prstGeom>
          <a:noFill/>
          <a:ln w="9525">
            <a:noFill/>
            <a:miter lim="800000"/>
            <a:headEnd/>
            <a:tailEnd/>
          </a:ln>
        </p:spPr>
      </p:pic>
      <p:sp>
        <p:nvSpPr>
          <p:cNvPr id="142350" name="Rectangle 14"/>
          <p:cNvSpPr>
            <a:spLocks noChangeArrowheads="1"/>
          </p:cNvSpPr>
          <p:nvPr/>
        </p:nvSpPr>
        <p:spPr bwMode="auto">
          <a:xfrm>
            <a:off x="0" y="3238500"/>
            <a:ext cx="9144000" cy="0"/>
          </a:xfrm>
          <a:prstGeom prst="rect">
            <a:avLst/>
          </a:prstGeom>
          <a:noFill/>
          <a:ln w="9525">
            <a:noFill/>
            <a:miter lim="800000"/>
            <a:headEnd/>
            <a:tailEnd/>
          </a:ln>
          <a:effectLst/>
        </p:spPr>
        <p:txBody>
          <a:bodyPr wrap="none" anchor="ctr">
            <a:spAutoFit/>
          </a:bodyPr>
          <a:lstStyle/>
          <a:p>
            <a:endParaRPr lang="da-DK"/>
          </a:p>
        </p:txBody>
      </p:sp>
      <p:graphicFrame>
        <p:nvGraphicFramePr>
          <p:cNvPr id="142349" name="Object 13"/>
          <p:cNvGraphicFramePr>
            <a:graphicFrameLocks noChangeAspect="1"/>
          </p:cNvGraphicFramePr>
          <p:nvPr/>
        </p:nvGraphicFramePr>
        <p:xfrm>
          <a:off x="6659563" y="4703763"/>
          <a:ext cx="1876425" cy="381000"/>
        </p:xfrm>
        <a:graphic>
          <a:graphicData uri="http://schemas.openxmlformats.org/presentationml/2006/ole">
            <p:oleObj spid="_x0000_s2050" name="Bitmap Image" r:id="rId7" imgW="1876190" imgH="380852" progId="PBrush">
              <p:embed/>
            </p:oleObj>
          </a:graphicData>
        </a:graphic>
      </p:graphicFrame>
      <p:pic>
        <p:nvPicPr>
          <p:cNvPr id="142351" name="Picture 15" descr="LEGO_logo-710596"/>
          <p:cNvPicPr>
            <a:picLocks noChangeAspect="1" noChangeArrowheads="1"/>
          </p:cNvPicPr>
          <p:nvPr/>
        </p:nvPicPr>
        <p:blipFill>
          <a:blip r:embed="rId8" cstate="print"/>
          <a:srcRect/>
          <a:stretch>
            <a:fillRect/>
          </a:stretch>
        </p:blipFill>
        <p:spPr bwMode="auto">
          <a:xfrm>
            <a:off x="2843213" y="4891088"/>
            <a:ext cx="914400" cy="914400"/>
          </a:xfrm>
          <a:prstGeom prst="rect">
            <a:avLst/>
          </a:prstGeom>
          <a:noFill/>
          <a:ln w="9525">
            <a:noFill/>
            <a:miter lim="800000"/>
            <a:headEnd/>
            <a:tailEnd/>
          </a:ln>
        </p:spPr>
      </p:pic>
      <p:sp>
        <p:nvSpPr>
          <p:cNvPr id="142359" name="AutoShape 23"/>
          <p:cNvSpPr>
            <a:spLocks noChangeArrowheads="1"/>
          </p:cNvSpPr>
          <p:nvPr/>
        </p:nvSpPr>
        <p:spPr bwMode="auto">
          <a:xfrm>
            <a:off x="2771775" y="1700213"/>
            <a:ext cx="647700" cy="936625"/>
          </a:xfrm>
          <a:prstGeom prst="rightArrow">
            <a:avLst>
              <a:gd name="adj1" fmla="val 50000"/>
              <a:gd name="adj2" fmla="val 25000"/>
            </a:avLst>
          </a:prstGeom>
          <a:noFill/>
          <a:ln w="28575">
            <a:solidFill>
              <a:schemeClr val="tx1"/>
            </a:solidFill>
            <a:miter lim="800000"/>
            <a:headEnd/>
            <a:tailEnd/>
          </a:ln>
          <a:effectLst/>
        </p:spPr>
        <p:txBody>
          <a:bodyPr wrap="none" anchor="ctr"/>
          <a:lstStyle/>
          <a:p>
            <a:endParaRPr lang="da-DK"/>
          </a:p>
        </p:txBody>
      </p:sp>
      <p:sp>
        <p:nvSpPr>
          <p:cNvPr id="142360" name="AutoShape 24"/>
          <p:cNvSpPr>
            <a:spLocks noChangeArrowheads="1"/>
          </p:cNvSpPr>
          <p:nvPr/>
        </p:nvSpPr>
        <p:spPr bwMode="auto">
          <a:xfrm>
            <a:off x="2771775" y="3213100"/>
            <a:ext cx="647700" cy="576263"/>
          </a:xfrm>
          <a:prstGeom prst="rightArrow">
            <a:avLst>
              <a:gd name="adj1" fmla="val 50000"/>
              <a:gd name="adj2" fmla="val 28099"/>
            </a:avLst>
          </a:prstGeom>
          <a:noFill/>
          <a:ln w="28575">
            <a:solidFill>
              <a:schemeClr val="tx1"/>
            </a:solidFill>
            <a:miter lim="800000"/>
            <a:headEnd/>
            <a:tailEnd/>
          </a:ln>
          <a:effectLst/>
        </p:spPr>
        <p:txBody>
          <a:bodyPr wrap="none" anchor="ctr"/>
          <a:lstStyle/>
          <a:p>
            <a:endParaRPr lang="da-DK"/>
          </a:p>
        </p:txBody>
      </p:sp>
      <p:sp>
        <p:nvSpPr>
          <p:cNvPr id="142361" name="AutoShape 25"/>
          <p:cNvSpPr>
            <a:spLocks noChangeArrowheads="1"/>
          </p:cNvSpPr>
          <p:nvPr/>
        </p:nvSpPr>
        <p:spPr bwMode="auto">
          <a:xfrm rot="10659530">
            <a:off x="5868988" y="2060575"/>
            <a:ext cx="647700" cy="936625"/>
          </a:xfrm>
          <a:prstGeom prst="rightArrow">
            <a:avLst>
              <a:gd name="adj1" fmla="val 50000"/>
              <a:gd name="adj2" fmla="val 25000"/>
            </a:avLst>
          </a:prstGeom>
          <a:noFill/>
          <a:ln w="28575">
            <a:solidFill>
              <a:schemeClr val="tx1"/>
            </a:solidFill>
            <a:miter lim="800000"/>
            <a:headEnd/>
            <a:tailEnd/>
          </a:ln>
          <a:effectLst/>
        </p:spPr>
        <p:txBody>
          <a:bodyPr wrap="none" anchor="ctr"/>
          <a:lstStyle/>
          <a:p>
            <a:endParaRPr lang="da-DK"/>
          </a:p>
        </p:txBody>
      </p:sp>
      <p:sp>
        <p:nvSpPr>
          <p:cNvPr id="142362" name="AutoShape 26"/>
          <p:cNvSpPr>
            <a:spLocks noChangeArrowheads="1"/>
          </p:cNvSpPr>
          <p:nvPr/>
        </p:nvSpPr>
        <p:spPr bwMode="auto">
          <a:xfrm rot="16200000">
            <a:off x="4284663" y="3860800"/>
            <a:ext cx="647700" cy="936625"/>
          </a:xfrm>
          <a:prstGeom prst="rightArrow">
            <a:avLst>
              <a:gd name="adj1" fmla="val 50000"/>
              <a:gd name="adj2" fmla="val 25000"/>
            </a:avLst>
          </a:prstGeom>
          <a:noFill/>
          <a:ln w="28575">
            <a:solidFill>
              <a:schemeClr val="tx1"/>
            </a:solidFill>
            <a:miter lim="800000"/>
            <a:headEnd/>
            <a:tailEnd/>
          </a:ln>
          <a:effectLst/>
        </p:spPr>
        <p:txBody>
          <a:bodyPr wrap="none" anchor="ctr"/>
          <a:lstStyle/>
          <a:p>
            <a:endParaRPr lang="da-DK"/>
          </a:p>
        </p:txBody>
      </p:sp>
      <p:sp>
        <p:nvSpPr>
          <p:cNvPr id="142367" name="Rectangle 31"/>
          <p:cNvSpPr>
            <a:spLocks noChangeArrowheads="1"/>
          </p:cNvSpPr>
          <p:nvPr/>
        </p:nvSpPr>
        <p:spPr bwMode="auto">
          <a:xfrm>
            <a:off x="6804025" y="5300663"/>
            <a:ext cx="1584325" cy="649287"/>
          </a:xfrm>
          <a:prstGeom prst="rect">
            <a:avLst/>
          </a:prstGeom>
          <a:noFill/>
          <a:ln w="9525">
            <a:solidFill>
              <a:schemeClr val="tx1"/>
            </a:solidFill>
            <a:miter lim="800000"/>
            <a:headEnd/>
            <a:tailEnd/>
          </a:ln>
          <a:effectLst/>
        </p:spPr>
        <p:txBody>
          <a:bodyPr wrap="none" anchor="ctr"/>
          <a:lstStyle/>
          <a:p>
            <a:pPr algn="ctr"/>
            <a:r>
              <a:rPr lang="en-GB" i="1"/>
              <a:t>Car kits</a:t>
            </a:r>
          </a:p>
          <a:p>
            <a:pPr algn="ctr"/>
            <a:r>
              <a:rPr lang="en-GB" i="1"/>
              <a:t>K’nex</a:t>
            </a:r>
          </a:p>
        </p:txBody>
      </p:sp>
      <p:pic>
        <p:nvPicPr>
          <p:cNvPr id="20" name="Picture 32" descr="power_rangers_logo"/>
          <p:cNvPicPr>
            <a:picLocks noChangeAspect="1" noChangeArrowheads="1"/>
          </p:cNvPicPr>
          <p:nvPr/>
        </p:nvPicPr>
        <p:blipFill>
          <a:blip r:embed="rId9" cstate="print"/>
          <a:srcRect/>
          <a:stretch>
            <a:fillRect/>
          </a:stretch>
        </p:blipFill>
        <p:spPr bwMode="auto">
          <a:xfrm>
            <a:off x="6718481" y="3169966"/>
            <a:ext cx="1914525" cy="752475"/>
          </a:xfrm>
          <a:prstGeom prst="rect">
            <a:avLst/>
          </a:prstGeom>
          <a:noFill/>
          <a:ln w="9525">
            <a:noFill/>
            <a:miter lim="800000"/>
            <a:headEnd/>
            <a:tailEnd/>
          </a:ln>
        </p:spPr>
      </p:pic>
      <p:pic>
        <p:nvPicPr>
          <p:cNvPr id="22" name="Picture 34" descr="Dr-Who-logo"/>
          <p:cNvPicPr>
            <a:picLocks noChangeAspect="1" noChangeArrowheads="1"/>
          </p:cNvPicPr>
          <p:nvPr/>
        </p:nvPicPr>
        <p:blipFill>
          <a:blip r:embed="rId10" cstate="print"/>
          <a:srcRect/>
          <a:stretch>
            <a:fillRect/>
          </a:stretch>
        </p:blipFill>
        <p:spPr bwMode="auto">
          <a:xfrm>
            <a:off x="6686460" y="1095375"/>
            <a:ext cx="1162050" cy="733425"/>
          </a:xfrm>
          <a:prstGeom prst="rect">
            <a:avLst/>
          </a:prstGeom>
          <a:noFill/>
          <a:ln w="9525">
            <a:noFill/>
            <a:miter lim="800000"/>
            <a:headEnd/>
            <a:tailEnd/>
          </a:ln>
        </p:spPr>
      </p:pic>
      <p:pic>
        <p:nvPicPr>
          <p:cNvPr id="23" name="fullSizedImage" descr="wwe-logo-2rrrrrr.jpg wwe image by junard23"/>
          <p:cNvPicPr>
            <a:picLocks noChangeAspect="1" noChangeArrowheads="1"/>
          </p:cNvPicPr>
          <p:nvPr/>
        </p:nvPicPr>
        <p:blipFill>
          <a:blip r:embed="rId11" cstate="print"/>
          <a:srcRect/>
          <a:stretch>
            <a:fillRect/>
          </a:stretch>
        </p:blipFill>
        <p:spPr bwMode="auto">
          <a:xfrm>
            <a:off x="8004357" y="955449"/>
            <a:ext cx="838200" cy="83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23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23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23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23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236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23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234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23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236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23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23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236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1" grpId="0" animBg="1"/>
      <p:bldP spid="142342" grpId="0" animBg="1"/>
      <p:bldP spid="142343" grpId="0" animBg="1"/>
      <p:bldP spid="142344" grpId="0" animBg="1"/>
      <p:bldP spid="142359" grpId="0" animBg="1"/>
      <p:bldP spid="142360" grpId="0" animBg="1"/>
      <p:bldP spid="142361" grpId="0" animBg="1"/>
      <p:bldP spid="142362" grpId="0" animBg="1"/>
      <p:bldP spid="14236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Research </a:t>
            </a:r>
            <a:r>
              <a:rPr lang="da-DK" dirty="0" err="1" smtClean="0"/>
              <a:t>Objectives</a:t>
            </a:r>
            <a:endParaRPr lang="da-DK" dirty="0"/>
          </a:p>
        </p:txBody>
      </p:sp>
      <p:sp>
        <p:nvSpPr>
          <p:cNvPr id="10" name="Pladsholder til indhold 9"/>
          <p:cNvSpPr>
            <a:spLocks noGrp="1"/>
          </p:cNvSpPr>
          <p:nvPr>
            <p:ph idx="1"/>
          </p:nvPr>
        </p:nvSpPr>
        <p:spPr/>
        <p:txBody>
          <a:bodyPr/>
          <a:lstStyle/>
          <a:p>
            <a:pPr>
              <a:lnSpc>
                <a:spcPct val="90000"/>
              </a:lnSpc>
            </a:pPr>
            <a:endParaRPr lang="en-GB" sz="2400" dirty="0" smtClean="0">
              <a:latin typeface="Calibri" pitchFamily="34" charset="0"/>
            </a:endParaRPr>
          </a:p>
          <a:p>
            <a:pPr>
              <a:lnSpc>
                <a:spcPct val="90000"/>
              </a:lnSpc>
            </a:pPr>
            <a:endParaRPr lang="en-GB" sz="2400" dirty="0" smtClean="0">
              <a:latin typeface="Calibri" pitchFamily="34" charset="0"/>
            </a:endParaRPr>
          </a:p>
          <a:p>
            <a:pPr>
              <a:lnSpc>
                <a:spcPct val="90000"/>
              </a:lnSpc>
            </a:pPr>
            <a:r>
              <a:rPr lang="en-GB" sz="2400" dirty="0" smtClean="0">
                <a:latin typeface="Calibri" pitchFamily="34" charset="0"/>
              </a:rPr>
              <a:t>To understand the Bionicle brand in the UK</a:t>
            </a:r>
          </a:p>
          <a:p>
            <a:pPr lvl="1">
              <a:lnSpc>
                <a:spcPct val="90000"/>
              </a:lnSpc>
            </a:pPr>
            <a:r>
              <a:rPr lang="en-GB" sz="2400" dirty="0" smtClean="0">
                <a:latin typeface="Calibri" pitchFamily="34" charset="0"/>
              </a:rPr>
              <a:t>Is the brand cool, is it suffering from wear-out, does it need new news?</a:t>
            </a:r>
          </a:p>
          <a:p>
            <a:pPr>
              <a:lnSpc>
                <a:spcPct val="90000"/>
              </a:lnSpc>
            </a:pPr>
            <a:r>
              <a:rPr lang="en-GB" sz="2400" dirty="0" smtClean="0">
                <a:latin typeface="Calibri" pitchFamily="34" charset="0"/>
              </a:rPr>
              <a:t>To understand the Bionicle consumer</a:t>
            </a:r>
          </a:p>
          <a:p>
            <a:pPr lvl="1">
              <a:lnSpc>
                <a:spcPct val="90000"/>
              </a:lnSpc>
            </a:pPr>
            <a:r>
              <a:rPr lang="en-GB" sz="2400" dirty="0" smtClean="0">
                <a:latin typeface="Calibri" pitchFamily="34" charset="0"/>
              </a:rPr>
              <a:t>Who is the Bionicle boy – are they LEGO or action figure boys or both?</a:t>
            </a:r>
          </a:p>
          <a:p>
            <a:pPr>
              <a:lnSpc>
                <a:spcPct val="90000"/>
              </a:lnSpc>
              <a:buFontTx/>
              <a:buNone/>
            </a:pPr>
            <a:endParaRPr lang="en-GB" sz="2400" dirty="0" smtClean="0">
              <a:latin typeface="Calibri" pitchFamily="34" charset="0"/>
            </a:endParaRPr>
          </a:p>
          <a:p>
            <a:pPr>
              <a:buNone/>
            </a:pPr>
            <a:endParaRPr lang="da-DK" sz="2400" dirty="0">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The Brand</a:t>
            </a:r>
            <a:endParaRPr lang="da-DK" dirty="0"/>
          </a:p>
        </p:txBody>
      </p:sp>
      <p:sp>
        <p:nvSpPr>
          <p:cNvPr id="10" name="Pladsholder til indhold 9"/>
          <p:cNvSpPr>
            <a:spLocks noGrp="1"/>
          </p:cNvSpPr>
          <p:nvPr>
            <p:ph idx="1"/>
          </p:nvPr>
        </p:nvSpPr>
        <p:spPr/>
        <p:txBody>
          <a:bodyPr/>
          <a:lstStyle/>
          <a:p>
            <a:pPr>
              <a:lnSpc>
                <a:spcPct val="90000"/>
              </a:lnSpc>
            </a:pPr>
            <a:r>
              <a:rPr lang="en-GB" sz="2000" dirty="0" smtClean="0">
                <a:latin typeface="Calibri" pitchFamily="34" charset="0"/>
              </a:rPr>
              <a:t>Currently the brand lack sufficient diversity to carry boys for more than a few years</a:t>
            </a:r>
          </a:p>
          <a:p>
            <a:pPr>
              <a:lnSpc>
                <a:spcPct val="90000"/>
              </a:lnSpc>
            </a:pPr>
            <a:r>
              <a:rPr lang="en-GB" sz="2000" dirty="0" smtClean="0">
                <a:latin typeface="Calibri" pitchFamily="34" charset="0"/>
              </a:rPr>
              <a:t>Boys have mixed views on Bionicle – space, aliens, dragons, robots</a:t>
            </a:r>
          </a:p>
          <a:p>
            <a:pPr>
              <a:lnSpc>
                <a:spcPct val="90000"/>
              </a:lnSpc>
            </a:pPr>
            <a:r>
              <a:rPr lang="en-GB" sz="2000" dirty="0" smtClean="0">
                <a:latin typeface="Calibri" pitchFamily="34" charset="0"/>
              </a:rPr>
              <a:t>The majority of boys have little or no knowledge of the story</a:t>
            </a:r>
          </a:p>
          <a:p>
            <a:pPr>
              <a:lnSpc>
                <a:spcPct val="90000"/>
              </a:lnSpc>
            </a:pPr>
            <a:r>
              <a:rPr lang="en-GB" sz="2000" dirty="0" smtClean="0">
                <a:latin typeface="Calibri" pitchFamily="34" charset="0"/>
              </a:rPr>
              <a:t>For competing brands (Ben 10, Transformers) the story is supported by TV or film and therefore more easily understood</a:t>
            </a:r>
          </a:p>
          <a:p>
            <a:pPr>
              <a:lnSpc>
                <a:spcPct val="90000"/>
              </a:lnSpc>
              <a:buFontTx/>
              <a:buNone/>
            </a:pPr>
            <a:endParaRPr lang="en-GB" sz="2000" dirty="0" smtClean="0">
              <a:latin typeface="Calibri" pitchFamily="34" charset="0"/>
            </a:endParaRPr>
          </a:p>
          <a:p>
            <a:pPr>
              <a:lnSpc>
                <a:spcPct val="90000"/>
              </a:lnSpc>
              <a:buFontTx/>
              <a:buNone/>
            </a:pPr>
            <a:r>
              <a:rPr lang="en-GB" sz="2000" b="1" dirty="0" smtClean="0">
                <a:latin typeface="Calibri" pitchFamily="34" charset="0"/>
              </a:rPr>
              <a:t>Recommendations:</a:t>
            </a:r>
          </a:p>
          <a:p>
            <a:pPr>
              <a:lnSpc>
                <a:spcPct val="90000"/>
              </a:lnSpc>
            </a:pPr>
            <a:r>
              <a:rPr lang="en-GB" sz="2000" dirty="0" smtClean="0">
                <a:latin typeface="Calibri" pitchFamily="34" charset="0"/>
              </a:rPr>
              <a:t>An attractive, easy to grasp and new storyline with new products could rejuvenate the category</a:t>
            </a:r>
          </a:p>
          <a:p>
            <a:pPr>
              <a:lnSpc>
                <a:spcPct val="90000"/>
              </a:lnSpc>
            </a:pPr>
            <a:r>
              <a:rPr lang="en-GB" sz="2000" dirty="0" smtClean="0">
                <a:latin typeface="Calibri" pitchFamily="34" charset="0"/>
              </a:rPr>
              <a:t>TV or film support would keep the products front of mind, provide new storylines and character information</a:t>
            </a:r>
          </a:p>
          <a:p>
            <a:pPr>
              <a:lnSpc>
                <a:spcPct val="90000"/>
              </a:lnSpc>
            </a:pPr>
            <a:r>
              <a:rPr lang="en-GB" sz="2000" dirty="0" smtClean="0">
                <a:latin typeface="Calibri" pitchFamily="34" charset="0"/>
              </a:rPr>
              <a:t>A basic storyline framework is needed to introduce the products to boys – they would then use their imagination when playing</a:t>
            </a:r>
          </a:p>
          <a:p>
            <a:pPr>
              <a:buFont typeface="Wingdings" pitchFamily="2" charset="2"/>
              <a:buChar char="v"/>
            </a:pPr>
            <a:endParaRPr lang="da-DK" sz="2000" dirty="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r"/>
            <a:r>
              <a:rPr lang="en-US" dirty="0" smtClean="0"/>
              <a:t>The Engine</a:t>
            </a:r>
          </a:p>
        </p:txBody>
      </p:sp>
      <p:graphicFrame>
        <p:nvGraphicFramePr>
          <p:cNvPr id="4" name="Content Placeholder 3"/>
          <p:cNvGraphicFramePr>
            <a:graphicFrameLocks noGrp="1"/>
          </p:cNvGraphicFramePr>
          <p:nvPr>
            <p:ph idx="1"/>
          </p:nvPr>
        </p:nvGraphicFramePr>
        <p:xfrm>
          <a:off x="313509" y="1227910"/>
          <a:ext cx="8533311" cy="4945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9"/>
          <p:cNvSpPr>
            <a:spLocks noChangeArrowheads="1"/>
          </p:cNvSpPr>
          <p:nvPr/>
        </p:nvSpPr>
        <p:spPr bwMode="auto">
          <a:xfrm>
            <a:off x="427355" y="5080908"/>
            <a:ext cx="3073491" cy="1437458"/>
          </a:xfrm>
          <a:prstGeom prst="ellipse">
            <a:avLst/>
          </a:prstGeom>
          <a:solidFill>
            <a:schemeClr val="bg2">
              <a:lumMod val="20000"/>
              <a:lumOff val="80000"/>
            </a:schemeClr>
          </a:solidFill>
          <a:ln w="9525">
            <a:solidFill>
              <a:schemeClr val="tx1"/>
            </a:solidFill>
            <a:round/>
            <a:headEnd/>
            <a:tailEnd/>
          </a:ln>
          <a:effectLst/>
        </p:spPr>
        <p:txBody>
          <a:bodyPr anchor="ctr"/>
          <a:lstStyle/>
          <a:p>
            <a:pPr algn="ctr"/>
            <a:r>
              <a:rPr lang="en-GB" i="1" dirty="0"/>
              <a:t>Three strands – re-enforcing  involvement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lgn="r"/>
            <a:r>
              <a:rPr lang="en-GB" dirty="0"/>
              <a:t>PLAYING </a:t>
            </a:r>
            <a:r>
              <a:rPr lang="en-GB" dirty="0" smtClean="0"/>
              <a:t>BIONICLE - Building</a:t>
            </a:r>
            <a:endParaRPr lang="en-GB" dirty="0"/>
          </a:p>
        </p:txBody>
      </p:sp>
      <p:sp>
        <p:nvSpPr>
          <p:cNvPr id="203779" name="Rectangle 3"/>
          <p:cNvSpPr>
            <a:spLocks noChangeArrowheads="1"/>
          </p:cNvSpPr>
          <p:nvPr/>
        </p:nvSpPr>
        <p:spPr bwMode="auto">
          <a:xfrm>
            <a:off x="592002" y="1810159"/>
            <a:ext cx="2160588" cy="4105275"/>
          </a:xfrm>
          <a:prstGeom prst="rect">
            <a:avLst/>
          </a:prstGeom>
          <a:solidFill>
            <a:schemeClr val="accent1"/>
          </a:solidFill>
          <a:ln w="9525">
            <a:solidFill>
              <a:schemeClr val="tx1"/>
            </a:solidFill>
            <a:miter lim="800000"/>
            <a:headEnd/>
            <a:tailEnd/>
          </a:ln>
          <a:effectLst/>
        </p:spPr>
        <p:txBody>
          <a:bodyPr anchor="ctr"/>
          <a:lstStyle/>
          <a:p>
            <a:pPr algn="ctr"/>
            <a:r>
              <a:rPr lang="en-GB" b="1" dirty="0"/>
              <a:t>BUILDING</a:t>
            </a:r>
            <a:r>
              <a:rPr lang="en-GB" dirty="0"/>
              <a:t> – </a:t>
            </a:r>
          </a:p>
          <a:p>
            <a:pPr algn="ctr"/>
            <a:r>
              <a:rPr lang="en-GB" i="1" dirty="0"/>
              <a:t>But also</a:t>
            </a:r>
          </a:p>
          <a:p>
            <a:pPr algn="ctr"/>
            <a:endParaRPr lang="en-GB" dirty="0"/>
          </a:p>
          <a:p>
            <a:pPr algn="ctr"/>
            <a:r>
              <a:rPr lang="en-GB" dirty="0"/>
              <a:t>Adapting / Customising</a:t>
            </a:r>
          </a:p>
          <a:p>
            <a:pPr algn="ctr"/>
            <a:endParaRPr lang="en-GB" dirty="0"/>
          </a:p>
          <a:p>
            <a:pPr algn="ctr"/>
            <a:r>
              <a:rPr lang="en-GB" dirty="0"/>
              <a:t>New ideas</a:t>
            </a:r>
          </a:p>
          <a:p>
            <a:pPr algn="ctr"/>
            <a:endParaRPr lang="en-GB" dirty="0"/>
          </a:p>
          <a:p>
            <a:pPr algn="ctr"/>
            <a:r>
              <a:rPr lang="en-GB" dirty="0"/>
              <a:t>Improvising</a:t>
            </a:r>
          </a:p>
          <a:p>
            <a:pPr algn="ctr"/>
            <a:endParaRPr lang="en-GB" dirty="0"/>
          </a:p>
        </p:txBody>
      </p:sp>
      <p:pic>
        <p:nvPicPr>
          <p:cNvPr id="203782" name="Picture 6" descr="PCH9353"/>
          <p:cNvPicPr>
            <a:picLocks noChangeAspect="1" noChangeArrowheads="1"/>
          </p:cNvPicPr>
          <p:nvPr/>
        </p:nvPicPr>
        <p:blipFill>
          <a:blip r:embed="rId3" cstate="print"/>
          <a:srcRect/>
          <a:stretch>
            <a:fillRect/>
          </a:stretch>
        </p:blipFill>
        <p:spPr bwMode="auto">
          <a:xfrm>
            <a:off x="3093675" y="1828800"/>
            <a:ext cx="2787851" cy="4036423"/>
          </a:xfrm>
          <a:prstGeom prst="rect">
            <a:avLst/>
          </a:prstGeom>
          <a:noFill/>
          <a:ln>
            <a:solidFill>
              <a:schemeClr val="tx1"/>
            </a:solid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pPr algn="r"/>
            <a:r>
              <a:rPr lang="en-GB" dirty="0"/>
              <a:t>PLAYING </a:t>
            </a:r>
            <a:r>
              <a:rPr lang="en-GB" dirty="0" smtClean="0"/>
              <a:t>BIONICLE - Battling</a:t>
            </a:r>
            <a:endParaRPr lang="en-GB" dirty="0"/>
          </a:p>
        </p:txBody>
      </p:sp>
      <p:sp>
        <p:nvSpPr>
          <p:cNvPr id="205827" name="Rectangle 3"/>
          <p:cNvSpPr>
            <a:spLocks noChangeArrowheads="1"/>
          </p:cNvSpPr>
          <p:nvPr/>
        </p:nvSpPr>
        <p:spPr bwMode="auto">
          <a:xfrm>
            <a:off x="4869498" y="1718719"/>
            <a:ext cx="2160587" cy="4105275"/>
          </a:xfrm>
          <a:prstGeom prst="rect">
            <a:avLst/>
          </a:prstGeom>
          <a:solidFill>
            <a:srgbClr val="FFFF00"/>
          </a:solidFill>
          <a:ln w="9525">
            <a:solidFill>
              <a:schemeClr val="tx1"/>
            </a:solidFill>
            <a:miter lim="800000"/>
            <a:headEnd/>
            <a:tailEnd/>
          </a:ln>
          <a:effectLst/>
        </p:spPr>
        <p:txBody>
          <a:bodyPr anchor="ctr"/>
          <a:lstStyle/>
          <a:p>
            <a:pPr algn="ctr"/>
            <a:r>
              <a:rPr lang="en-GB" b="1"/>
              <a:t>BATTLING</a:t>
            </a:r>
            <a:r>
              <a:rPr lang="en-GB"/>
              <a:t> – </a:t>
            </a:r>
          </a:p>
          <a:p>
            <a:pPr algn="ctr"/>
            <a:endParaRPr lang="en-GB"/>
          </a:p>
          <a:p>
            <a:pPr algn="ctr"/>
            <a:r>
              <a:rPr lang="en-GB"/>
              <a:t> Unstructured fights</a:t>
            </a:r>
          </a:p>
          <a:p>
            <a:pPr algn="ctr"/>
            <a:endParaRPr lang="en-GB"/>
          </a:p>
          <a:p>
            <a:pPr algn="ctr"/>
            <a:r>
              <a:rPr lang="en-GB"/>
              <a:t>Tournaments</a:t>
            </a:r>
          </a:p>
          <a:p>
            <a:pPr algn="ctr"/>
            <a:endParaRPr lang="en-GB"/>
          </a:p>
          <a:p>
            <a:pPr algn="ctr"/>
            <a:r>
              <a:rPr lang="en-GB"/>
              <a:t>Matching special powers</a:t>
            </a:r>
          </a:p>
          <a:p>
            <a:pPr algn="ctr"/>
            <a:endParaRPr lang="en-GB"/>
          </a:p>
        </p:txBody>
      </p:sp>
      <p:pic>
        <p:nvPicPr>
          <p:cNvPr id="205828" name="Picture 4" descr="Bionicle 2 by John Baichtal."/>
          <p:cNvPicPr>
            <a:picLocks noChangeAspect="1" noChangeArrowheads="1"/>
          </p:cNvPicPr>
          <p:nvPr/>
        </p:nvPicPr>
        <p:blipFill>
          <a:blip r:embed="rId3" cstate="print"/>
          <a:srcRect/>
          <a:stretch>
            <a:fillRect/>
          </a:stretch>
        </p:blipFill>
        <p:spPr bwMode="auto">
          <a:xfrm>
            <a:off x="1075601" y="1753870"/>
            <a:ext cx="3123699" cy="4163604"/>
          </a:xfrm>
          <a:prstGeom prst="rect">
            <a:avLst/>
          </a:prstGeom>
          <a:noFill/>
          <a:ln>
            <a:solidFill>
              <a:schemeClr val="tx1"/>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algn="r"/>
            <a:r>
              <a:rPr lang="en-GB" dirty="0"/>
              <a:t>PLAYING </a:t>
            </a:r>
            <a:r>
              <a:rPr lang="en-GB" dirty="0" smtClean="0"/>
              <a:t>BIONICLE - Playing</a:t>
            </a:r>
            <a:endParaRPr lang="en-GB" dirty="0"/>
          </a:p>
        </p:txBody>
      </p:sp>
      <p:sp>
        <p:nvSpPr>
          <p:cNvPr id="207875" name="Rectangle 3"/>
          <p:cNvSpPr>
            <a:spLocks noChangeArrowheads="1"/>
          </p:cNvSpPr>
          <p:nvPr/>
        </p:nvSpPr>
        <p:spPr bwMode="auto">
          <a:xfrm>
            <a:off x="6383792" y="1444398"/>
            <a:ext cx="2160587" cy="4105275"/>
          </a:xfrm>
          <a:prstGeom prst="rect">
            <a:avLst/>
          </a:prstGeom>
          <a:solidFill>
            <a:srgbClr val="92D050"/>
          </a:solidFill>
          <a:ln w="9525">
            <a:solidFill>
              <a:schemeClr val="tx1"/>
            </a:solidFill>
            <a:miter lim="800000"/>
            <a:headEnd/>
            <a:tailEnd/>
          </a:ln>
          <a:effectLst/>
        </p:spPr>
        <p:txBody>
          <a:bodyPr anchor="ctr"/>
          <a:lstStyle/>
          <a:p>
            <a:pPr algn="ctr"/>
            <a:r>
              <a:rPr lang="en-GB" b="1"/>
              <a:t>PLAYING</a:t>
            </a:r>
            <a:r>
              <a:rPr lang="en-GB"/>
              <a:t> – </a:t>
            </a:r>
          </a:p>
          <a:p>
            <a:pPr algn="ctr"/>
            <a:endParaRPr lang="en-GB"/>
          </a:p>
          <a:p>
            <a:pPr algn="ctr"/>
            <a:r>
              <a:rPr lang="en-GB"/>
              <a:t>Posing</a:t>
            </a:r>
          </a:p>
          <a:p>
            <a:pPr algn="ctr"/>
            <a:endParaRPr lang="en-GB"/>
          </a:p>
          <a:p>
            <a:pPr algn="ctr"/>
            <a:r>
              <a:rPr lang="en-GB"/>
              <a:t>Discovering</a:t>
            </a:r>
          </a:p>
          <a:p>
            <a:pPr algn="ctr"/>
            <a:endParaRPr lang="en-GB"/>
          </a:p>
          <a:p>
            <a:pPr algn="ctr"/>
            <a:r>
              <a:rPr lang="en-GB"/>
              <a:t>Displaying</a:t>
            </a:r>
          </a:p>
          <a:p>
            <a:pPr algn="ctr"/>
            <a:endParaRPr lang="en-GB"/>
          </a:p>
          <a:p>
            <a:pPr algn="ctr"/>
            <a:r>
              <a:rPr lang="en-GB"/>
              <a:t>Discussing</a:t>
            </a:r>
          </a:p>
          <a:p>
            <a:pPr algn="ctr"/>
            <a:endParaRPr lang="en-GB"/>
          </a:p>
        </p:txBody>
      </p:sp>
      <p:pic>
        <p:nvPicPr>
          <p:cNvPr id="207876" name="Picture 4" descr="Lego Bionicle Glatorian Gresh Jungle (898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198451" y="2046060"/>
            <a:ext cx="3295650" cy="3295650"/>
          </a:xfrm>
          <a:prstGeom prst="rect">
            <a:avLst/>
          </a:prstGeom>
          <a:noFill/>
        </p:spPr>
      </p:pic>
      <p:sp>
        <p:nvSpPr>
          <p:cNvPr id="207877" name="Text Box 5"/>
          <p:cNvSpPr txBox="1">
            <a:spLocks noChangeArrowheads="1"/>
          </p:cNvSpPr>
          <p:nvPr/>
        </p:nvSpPr>
        <p:spPr bwMode="auto">
          <a:xfrm>
            <a:off x="2176463" y="5753100"/>
            <a:ext cx="2571750" cy="366713"/>
          </a:xfrm>
          <a:prstGeom prst="rect">
            <a:avLst/>
          </a:prstGeom>
          <a:noFill/>
          <a:ln w="9525">
            <a:noFill/>
            <a:miter lim="800000"/>
            <a:headEnd/>
            <a:tailEnd/>
          </a:ln>
          <a:effectLst/>
        </p:spPr>
        <p:txBody>
          <a:bodyPr wrap="none">
            <a:spAutoFit/>
          </a:bodyPr>
          <a:lstStyle/>
          <a:p>
            <a:r>
              <a:rPr lang="en-GB" i="1"/>
              <a:t>…. Deeper involvement</a:t>
            </a:r>
          </a:p>
        </p:txBody>
      </p:sp>
      <p:pic>
        <p:nvPicPr>
          <p:cNvPr id="6" name="Picture 4" descr="Lego Bionicle Glatorian Malum Fire (8979)"/>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69817" y="1606731"/>
            <a:ext cx="3626394" cy="362639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78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The Boys</a:t>
            </a:r>
            <a:endParaRPr lang="da-DK" dirty="0"/>
          </a:p>
        </p:txBody>
      </p:sp>
      <p:sp>
        <p:nvSpPr>
          <p:cNvPr id="10" name="Pladsholder til indhold 9"/>
          <p:cNvSpPr>
            <a:spLocks noGrp="1"/>
          </p:cNvSpPr>
          <p:nvPr>
            <p:ph idx="1"/>
          </p:nvPr>
        </p:nvSpPr>
        <p:spPr/>
        <p:txBody>
          <a:bodyPr/>
          <a:lstStyle/>
          <a:p>
            <a:pPr>
              <a:lnSpc>
                <a:spcPct val="90000"/>
              </a:lnSpc>
            </a:pPr>
            <a:r>
              <a:rPr lang="en-GB" sz="1800" dirty="0" smtClean="0">
                <a:latin typeface="Calibri" pitchFamily="34" charset="0"/>
              </a:rPr>
              <a:t>Most boys see BIONILCE as for a younger age range – however the younger boys find the products difficult to build</a:t>
            </a:r>
          </a:p>
          <a:p>
            <a:pPr>
              <a:lnSpc>
                <a:spcPct val="90000"/>
              </a:lnSpc>
            </a:pPr>
            <a:r>
              <a:rPr lang="en-GB" sz="1800" u="sng" dirty="0" smtClean="0">
                <a:latin typeface="Calibri" pitchFamily="34" charset="0"/>
              </a:rPr>
              <a:t>Users</a:t>
            </a:r>
            <a:r>
              <a:rPr lang="en-GB" sz="1800" dirty="0" smtClean="0">
                <a:latin typeface="Calibri" pitchFamily="34" charset="0"/>
              </a:rPr>
              <a:t> split into enthusiasts (not as dedicated as fanatics) and players</a:t>
            </a:r>
          </a:p>
          <a:p>
            <a:pPr lvl="1">
              <a:lnSpc>
                <a:spcPct val="90000"/>
              </a:lnSpc>
            </a:pPr>
            <a:r>
              <a:rPr lang="en-GB" sz="1800" i="1" dirty="0" smtClean="0">
                <a:latin typeface="Calibri" pitchFamily="34" charset="0"/>
              </a:rPr>
              <a:t>Enthusiasts</a:t>
            </a:r>
            <a:r>
              <a:rPr lang="en-GB" sz="1800" dirty="0" smtClean="0">
                <a:latin typeface="Calibri" pitchFamily="34" charset="0"/>
              </a:rPr>
              <a:t> – visit the website, are familiar with some of the names and storyline</a:t>
            </a:r>
          </a:p>
          <a:p>
            <a:pPr lvl="1">
              <a:lnSpc>
                <a:spcPct val="90000"/>
              </a:lnSpc>
            </a:pPr>
            <a:r>
              <a:rPr lang="en-GB" sz="1800" i="1" dirty="0" smtClean="0">
                <a:latin typeface="Calibri" pitchFamily="34" charset="0"/>
              </a:rPr>
              <a:t>Players</a:t>
            </a:r>
            <a:r>
              <a:rPr lang="en-GB" sz="1800" dirty="0" smtClean="0">
                <a:latin typeface="Calibri" pitchFamily="34" charset="0"/>
              </a:rPr>
              <a:t> – focus on the products and not story, use their imagination, play with BIONICLE in turn with other brands</a:t>
            </a:r>
          </a:p>
          <a:p>
            <a:pPr>
              <a:lnSpc>
                <a:spcPct val="90000"/>
              </a:lnSpc>
            </a:pPr>
            <a:r>
              <a:rPr lang="en-GB" sz="1800" u="sng" dirty="0" smtClean="0">
                <a:latin typeface="Calibri" pitchFamily="34" charset="0"/>
              </a:rPr>
              <a:t>Lapsed users </a:t>
            </a:r>
            <a:r>
              <a:rPr lang="en-GB" sz="1800" dirty="0" smtClean="0">
                <a:latin typeface="Calibri" pitchFamily="34" charset="0"/>
              </a:rPr>
              <a:t>split into older boys and younger boys</a:t>
            </a:r>
          </a:p>
          <a:p>
            <a:pPr lvl="1">
              <a:lnSpc>
                <a:spcPct val="90000"/>
              </a:lnSpc>
            </a:pPr>
            <a:r>
              <a:rPr lang="en-GB" sz="1800" i="1" dirty="0" smtClean="0">
                <a:latin typeface="Calibri" pitchFamily="34" charset="0"/>
              </a:rPr>
              <a:t>Older boys </a:t>
            </a:r>
            <a:r>
              <a:rPr lang="en-GB" sz="1800" dirty="0" smtClean="0">
                <a:latin typeface="Calibri" pitchFamily="34" charset="0"/>
              </a:rPr>
              <a:t>– outgrown BIONICLE, less interest in action figures as a whole</a:t>
            </a:r>
          </a:p>
          <a:p>
            <a:pPr lvl="1">
              <a:lnSpc>
                <a:spcPct val="90000"/>
              </a:lnSpc>
            </a:pPr>
            <a:r>
              <a:rPr lang="en-GB" sz="1800" i="1" dirty="0" smtClean="0">
                <a:latin typeface="Calibri" pitchFamily="34" charset="0"/>
              </a:rPr>
              <a:t>Younger boys </a:t>
            </a:r>
            <a:r>
              <a:rPr lang="en-GB" sz="1800" dirty="0" smtClean="0">
                <a:latin typeface="Calibri" pitchFamily="34" charset="0"/>
              </a:rPr>
              <a:t>– BIONICLE out of favour to other brands, don’t fully appreciate BIONICLE – open to re-visiting the brand</a:t>
            </a:r>
          </a:p>
          <a:p>
            <a:pPr>
              <a:lnSpc>
                <a:spcPct val="90000"/>
              </a:lnSpc>
            </a:pPr>
            <a:r>
              <a:rPr lang="en-GB" sz="1800" u="sng" dirty="0" smtClean="0">
                <a:latin typeface="Calibri" pitchFamily="34" charset="0"/>
              </a:rPr>
              <a:t>Non users </a:t>
            </a:r>
            <a:r>
              <a:rPr lang="en-GB" sz="1800" dirty="0" smtClean="0">
                <a:latin typeface="Calibri" pitchFamily="34" charset="0"/>
              </a:rPr>
              <a:t>seem to have no clear interest in the brand, other brands are more exciting</a:t>
            </a:r>
          </a:p>
          <a:p>
            <a:pPr lvl="1">
              <a:lnSpc>
                <a:spcPct val="90000"/>
              </a:lnSpc>
            </a:pPr>
            <a:r>
              <a:rPr lang="en-GB" sz="1800" dirty="0" smtClean="0">
                <a:latin typeface="Calibri" pitchFamily="34" charset="0"/>
              </a:rPr>
              <a:t>Star Wars, Ben 10, other LEGO</a:t>
            </a:r>
          </a:p>
          <a:p>
            <a:pPr>
              <a:lnSpc>
                <a:spcPct val="90000"/>
              </a:lnSpc>
              <a:buFontTx/>
              <a:buNone/>
            </a:pPr>
            <a:endParaRPr lang="en-GB" sz="1800" b="1" dirty="0" smtClean="0">
              <a:latin typeface="Calibri" pitchFamily="34" charset="0"/>
            </a:endParaRPr>
          </a:p>
          <a:p>
            <a:pPr>
              <a:lnSpc>
                <a:spcPct val="90000"/>
              </a:lnSpc>
              <a:buFontTx/>
              <a:buNone/>
            </a:pPr>
            <a:r>
              <a:rPr lang="en-GB" sz="1800" b="1" dirty="0" smtClean="0">
                <a:latin typeface="Calibri" pitchFamily="34" charset="0"/>
              </a:rPr>
              <a:t>Recommendations:</a:t>
            </a:r>
          </a:p>
          <a:p>
            <a:pPr>
              <a:lnSpc>
                <a:spcPct val="90000"/>
              </a:lnSpc>
            </a:pPr>
            <a:r>
              <a:rPr lang="en-GB" sz="1800" dirty="0" smtClean="0">
                <a:latin typeface="Calibri" pitchFamily="34" charset="0"/>
              </a:rPr>
              <a:t>Opportunity to target lapsed younger users and remind them about the brand</a:t>
            </a:r>
          </a:p>
          <a:p>
            <a:pPr>
              <a:buFont typeface="Wingdings" pitchFamily="2" charset="2"/>
              <a:buChar char="v"/>
            </a:pPr>
            <a:endParaRPr lang="da-DK" sz="1800" dirty="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bwMode="auto">
          <a:xfrm>
            <a:off x="5812971" y="2024743"/>
            <a:ext cx="1946366" cy="2299063"/>
          </a:xfrm>
          <a:prstGeom prst="rect">
            <a:avLst/>
          </a:prstGeom>
          <a:solidFill>
            <a:schemeClr val="accent2"/>
          </a:solidFill>
          <a:ln w="38100" cap="flat" cmpd="sng" algn="ctr">
            <a:solidFill>
              <a:srgbClr val="FF99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a-DK" sz="1400" b="0" i="0" u="none" strike="noStrike" cap="none" normalizeH="0" baseline="0" smtClean="0">
              <a:ln>
                <a:noFill/>
              </a:ln>
              <a:solidFill>
                <a:schemeClr val="tx1"/>
              </a:solidFill>
              <a:effectLst/>
              <a:latin typeface="Arial" charset="0"/>
            </a:endParaRPr>
          </a:p>
        </p:txBody>
      </p:sp>
      <p:pic>
        <p:nvPicPr>
          <p:cNvPr id="163842" name="Picture 2" descr="Phila2c"/>
          <p:cNvPicPr>
            <a:picLocks noChangeAspect="1" noChangeArrowheads="1"/>
          </p:cNvPicPr>
          <p:nvPr/>
        </p:nvPicPr>
        <p:blipFill>
          <a:blip r:embed="rId3" cstate="print"/>
          <a:srcRect/>
          <a:stretch>
            <a:fillRect/>
          </a:stretch>
        </p:blipFill>
        <p:spPr bwMode="auto">
          <a:xfrm>
            <a:off x="468313" y="3500438"/>
            <a:ext cx="1938337" cy="1304925"/>
          </a:xfrm>
          <a:prstGeom prst="rect">
            <a:avLst/>
          </a:prstGeom>
          <a:noFill/>
        </p:spPr>
      </p:pic>
      <p:pic>
        <p:nvPicPr>
          <p:cNvPr id="163843" name="Picture 3" descr="fantasy_6"/>
          <p:cNvPicPr>
            <a:picLocks noChangeAspect="1" noChangeArrowheads="1"/>
          </p:cNvPicPr>
          <p:nvPr/>
        </p:nvPicPr>
        <p:blipFill>
          <a:blip r:embed="rId4" cstate="print"/>
          <a:srcRect/>
          <a:stretch>
            <a:fillRect/>
          </a:stretch>
        </p:blipFill>
        <p:spPr bwMode="auto">
          <a:xfrm>
            <a:off x="395288" y="4941888"/>
            <a:ext cx="2376487" cy="1773237"/>
          </a:xfrm>
          <a:prstGeom prst="rect">
            <a:avLst/>
          </a:prstGeom>
          <a:noFill/>
          <a:ln w="9525">
            <a:noFill/>
            <a:miter lim="800000"/>
            <a:headEnd/>
            <a:tailEnd/>
          </a:ln>
        </p:spPr>
      </p:pic>
      <p:pic>
        <p:nvPicPr>
          <p:cNvPr id="163844" name="Picture 4" descr="prim2_0"/>
          <p:cNvPicPr>
            <a:picLocks noChangeAspect="1" noChangeArrowheads="1"/>
          </p:cNvPicPr>
          <p:nvPr/>
        </p:nvPicPr>
        <p:blipFill>
          <a:blip r:embed="rId5" cstate="print"/>
          <a:srcRect/>
          <a:stretch>
            <a:fillRect/>
          </a:stretch>
        </p:blipFill>
        <p:spPr bwMode="auto">
          <a:xfrm>
            <a:off x="3133725" y="3506788"/>
            <a:ext cx="1943100" cy="1577975"/>
          </a:xfrm>
          <a:prstGeom prst="rect">
            <a:avLst/>
          </a:prstGeom>
          <a:noFill/>
        </p:spPr>
      </p:pic>
      <p:pic>
        <p:nvPicPr>
          <p:cNvPr id="163845" name="Picture 5" descr="BBlist1"/>
          <p:cNvPicPr>
            <a:picLocks noChangeAspect="1" noChangeArrowheads="1"/>
          </p:cNvPicPr>
          <p:nvPr/>
        </p:nvPicPr>
        <p:blipFill>
          <a:blip r:embed="rId6" cstate="print"/>
          <a:srcRect/>
          <a:stretch>
            <a:fillRect/>
          </a:stretch>
        </p:blipFill>
        <p:spPr bwMode="auto">
          <a:xfrm>
            <a:off x="3779838" y="1484313"/>
            <a:ext cx="1651000" cy="749300"/>
          </a:xfrm>
          <a:prstGeom prst="rect">
            <a:avLst/>
          </a:prstGeom>
          <a:noFill/>
        </p:spPr>
      </p:pic>
      <p:pic>
        <p:nvPicPr>
          <p:cNvPr id="163846" name="Picture 6" descr="bionicle"/>
          <p:cNvPicPr>
            <a:picLocks noChangeAspect="1" noChangeArrowheads="1"/>
          </p:cNvPicPr>
          <p:nvPr/>
        </p:nvPicPr>
        <p:blipFill>
          <a:blip r:embed="rId7" cstate="print"/>
          <a:srcRect/>
          <a:stretch>
            <a:fillRect/>
          </a:stretch>
        </p:blipFill>
        <p:spPr bwMode="auto">
          <a:xfrm>
            <a:off x="468313" y="1412875"/>
            <a:ext cx="1330325" cy="1773238"/>
          </a:xfrm>
          <a:prstGeom prst="rect">
            <a:avLst/>
          </a:prstGeom>
          <a:noFill/>
        </p:spPr>
      </p:pic>
      <p:pic>
        <p:nvPicPr>
          <p:cNvPr id="163847" name="Picture 7" descr="PCH9353"/>
          <p:cNvPicPr>
            <a:picLocks noChangeAspect="1" noChangeArrowheads="1"/>
          </p:cNvPicPr>
          <p:nvPr/>
        </p:nvPicPr>
        <p:blipFill>
          <a:blip r:embed="rId8" cstate="print"/>
          <a:srcRect/>
          <a:stretch>
            <a:fillRect/>
          </a:stretch>
        </p:blipFill>
        <p:spPr bwMode="auto">
          <a:xfrm>
            <a:off x="2268538" y="1484313"/>
            <a:ext cx="1152525" cy="1727200"/>
          </a:xfrm>
          <a:prstGeom prst="rect">
            <a:avLst/>
          </a:prstGeom>
          <a:noFill/>
        </p:spPr>
      </p:pic>
      <p:sp>
        <p:nvSpPr>
          <p:cNvPr id="163848" name="Rectangle 8"/>
          <p:cNvSpPr>
            <a:spLocks noGrp="1" noChangeArrowheads="1"/>
          </p:cNvSpPr>
          <p:nvPr>
            <p:ph type="title"/>
          </p:nvPr>
        </p:nvSpPr>
        <p:spPr/>
        <p:txBody>
          <a:bodyPr/>
          <a:lstStyle/>
          <a:p>
            <a:pPr algn="r"/>
            <a:r>
              <a:rPr lang="en-GB" dirty="0" smtClean="0"/>
              <a:t>The Users</a:t>
            </a:r>
            <a:endParaRPr lang="en-GB" dirty="0"/>
          </a:p>
        </p:txBody>
      </p:sp>
      <p:pic>
        <p:nvPicPr>
          <p:cNvPr id="163849" name="Picture 9" descr="confused%2Bboy"/>
          <p:cNvPicPr>
            <a:picLocks noChangeAspect="1" noChangeArrowheads="1"/>
          </p:cNvPicPr>
          <p:nvPr/>
        </p:nvPicPr>
        <p:blipFill>
          <a:blip r:embed="rId9" cstate="print"/>
          <a:srcRect/>
          <a:stretch>
            <a:fillRect/>
          </a:stretch>
        </p:blipFill>
        <p:spPr bwMode="auto">
          <a:xfrm>
            <a:off x="6011863" y="5318125"/>
            <a:ext cx="1120775" cy="1441450"/>
          </a:xfrm>
          <a:prstGeom prst="rect">
            <a:avLst/>
          </a:prstGeom>
          <a:noFill/>
        </p:spPr>
      </p:pic>
      <p:sp>
        <p:nvSpPr>
          <p:cNvPr id="163851" name="Text Box 11"/>
          <p:cNvSpPr txBox="1">
            <a:spLocks noChangeArrowheads="1"/>
          </p:cNvSpPr>
          <p:nvPr/>
        </p:nvSpPr>
        <p:spPr bwMode="auto">
          <a:xfrm>
            <a:off x="5992813" y="1406525"/>
            <a:ext cx="1598612" cy="3749675"/>
          </a:xfrm>
          <a:prstGeom prst="rect">
            <a:avLst/>
          </a:prstGeom>
          <a:noFill/>
          <a:ln w="9525">
            <a:noFill/>
            <a:miter lim="800000"/>
            <a:headEnd/>
            <a:tailEnd/>
          </a:ln>
          <a:effectLst/>
        </p:spPr>
        <p:txBody>
          <a:bodyPr wrap="none">
            <a:spAutoFit/>
          </a:bodyPr>
          <a:lstStyle/>
          <a:p>
            <a:r>
              <a:rPr lang="en-GB" sz="2000"/>
              <a:t>ACTION</a:t>
            </a:r>
          </a:p>
          <a:p>
            <a:endParaRPr lang="en-GB" sz="2000"/>
          </a:p>
          <a:p>
            <a:r>
              <a:rPr lang="en-GB" sz="2000"/>
              <a:t>CREATIVE</a:t>
            </a:r>
          </a:p>
          <a:p>
            <a:r>
              <a:rPr lang="en-GB" sz="2000"/>
              <a:t>EXCITING</a:t>
            </a:r>
          </a:p>
          <a:p>
            <a:r>
              <a:rPr lang="en-GB" sz="2000"/>
              <a:t>COOL</a:t>
            </a:r>
          </a:p>
          <a:p>
            <a:r>
              <a:rPr lang="en-GB" sz="2000"/>
              <a:t>BATTLE</a:t>
            </a:r>
          </a:p>
          <a:p>
            <a:r>
              <a:rPr lang="en-GB" sz="2000"/>
              <a:t>STRENGTH</a:t>
            </a:r>
            <a:endParaRPr lang="en-GB"/>
          </a:p>
          <a:p>
            <a:r>
              <a:rPr lang="en-GB" sz="2000"/>
              <a:t>FRIENDS</a:t>
            </a:r>
          </a:p>
          <a:p>
            <a:r>
              <a:rPr lang="en-GB" sz="2000"/>
              <a:t>EVERYONE</a:t>
            </a:r>
          </a:p>
          <a:p>
            <a:endParaRPr lang="en-GB" sz="2000"/>
          </a:p>
          <a:p>
            <a:r>
              <a:rPr lang="en-GB" sz="2000" i="1"/>
              <a:t>BUILD</a:t>
            </a:r>
          </a:p>
          <a:p>
            <a:r>
              <a:rPr lang="en-GB" sz="2000" i="1"/>
              <a:t>DIFFICULT</a:t>
            </a:r>
          </a:p>
        </p:txBody>
      </p:sp>
      <p:sp>
        <p:nvSpPr>
          <p:cNvPr id="11" name="Rektangel 10"/>
          <p:cNvSpPr/>
          <p:nvPr/>
        </p:nvSpPr>
        <p:spPr bwMode="auto">
          <a:xfrm>
            <a:off x="5799909" y="1397726"/>
            <a:ext cx="1632857" cy="483325"/>
          </a:xfrm>
          <a:prstGeom prst="rect">
            <a:avLst/>
          </a:prstGeom>
          <a:noFill/>
          <a:ln w="28575"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a-DK" sz="14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85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51">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385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3851">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3851">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3851">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3851">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3851">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3851">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4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38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38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384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38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384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38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1"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p:cNvSpPr/>
          <p:nvPr/>
        </p:nvSpPr>
        <p:spPr bwMode="auto">
          <a:xfrm>
            <a:off x="5826034" y="2037806"/>
            <a:ext cx="1750423" cy="1045028"/>
          </a:xfrm>
          <a:prstGeom prst="rect">
            <a:avLst/>
          </a:prstGeom>
          <a:solidFill>
            <a:schemeClr val="accent2"/>
          </a:solidFill>
          <a:ln w="28575" cap="flat" cmpd="sng" algn="ctr">
            <a:solidFill>
              <a:srgbClr val="FF99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a-DK" sz="1400" b="0" i="0" u="none" strike="noStrike" cap="none" normalizeH="0" baseline="0" smtClean="0">
              <a:ln>
                <a:noFill/>
              </a:ln>
              <a:solidFill>
                <a:schemeClr val="tx1"/>
              </a:solidFill>
              <a:effectLst/>
              <a:latin typeface="Arial" charset="0"/>
            </a:endParaRPr>
          </a:p>
        </p:txBody>
      </p:sp>
      <p:pic>
        <p:nvPicPr>
          <p:cNvPr id="99330" name="Picture 2" descr="bionicle"/>
          <p:cNvPicPr>
            <a:picLocks noChangeAspect="1" noChangeArrowheads="1"/>
          </p:cNvPicPr>
          <p:nvPr/>
        </p:nvPicPr>
        <p:blipFill>
          <a:blip r:embed="rId3" cstate="print"/>
          <a:srcRect/>
          <a:stretch>
            <a:fillRect/>
          </a:stretch>
        </p:blipFill>
        <p:spPr bwMode="auto">
          <a:xfrm>
            <a:off x="468313" y="1412875"/>
            <a:ext cx="1330325" cy="1773238"/>
          </a:xfrm>
          <a:prstGeom prst="rect">
            <a:avLst/>
          </a:prstGeom>
          <a:noFill/>
        </p:spPr>
      </p:pic>
      <p:pic>
        <p:nvPicPr>
          <p:cNvPr id="99331" name="Picture 3" descr="PCH9353"/>
          <p:cNvPicPr>
            <a:picLocks noChangeAspect="1" noChangeArrowheads="1"/>
          </p:cNvPicPr>
          <p:nvPr/>
        </p:nvPicPr>
        <p:blipFill>
          <a:blip r:embed="rId4" cstate="print"/>
          <a:srcRect/>
          <a:stretch>
            <a:fillRect/>
          </a:stretch>
        </p:blipFill>
        <p:spPr bwMode="auto">
          <a:xfrm>
            <a:off x="2268538" y="1484313"/>
            <a:ext cx="1152525" cy="1727200"/>
          </a:xfrm>
          <a:prstGeom prst="rect">
            <a:avLst/>
          </a:prstGeom>
          <a:noFill/>
        </p:spPr>
      </p:pic>
      <p:sp>
        <p:nvSpPr>
          <p:cNvPr id="99334" name="Rectangle 6"/>
          <p:cNvSpPr>
            <a:spLocks noGrp="1" noChangeArrowheads="1"/>
          </p:cNvSpPr>
          <p:nvPr>
            <p:ph type="title"/>
          </p:nvPr>
        </p:nvSpPr>
        <p:spPr/>
        <p:txBody>
          <a:bodyPr/>
          <a:lstStyle/>
          <a:p>
            <a:pPr algn="r"/>
            <a:r>
              <a:rPr lang="en-GB" dirty="0" smtClean="0"/>
              <a:t>The Lapsed Users</a:t>
            </a:r>
            <a:endParaRPr lang="en-GB" dirty="0"/>
          </a:p>
        </p:txBody>
      </p:sp>
      <p:pic>
        <p:nvPicPr>
          <p:cNvPr id="99335" name="Picture 7" descr="confused%2Bboy"/>
          <p:cNvPicPr>
            <a:picLocks noChangeAspect="1" noChangeArrowheads="1"/>
          </p:cNvPicPr>
          <p:nvPr/>
        </p:nvPicPr>
        <p:blipFill>
          <a:blip r:embed="rId5" cstate="print"/>
          <a:srcRect/>
          <a:stretch>
            <a:fillRect/>
          </a:stretch>
        </p:blipFill>
        <p:spPr bwMode="auto">
          <a:xfrm>
            <a:off x="468313" y="3429000"/>
            <a:ext cx="1120775" cy="1441450"/>
          </a:xfrm>
          <a:prstGeom prst="rect">
            <a:avLst/>
          </a:prstGeom>
          <a:noFill/>
        </p:spPr>
      </p:pic>
      <p:sp>
        <p:nvSpPr>
          <p:cNvPr id="99337" name="Text Box 9"/>
          <p:cNvSpPr txBox="1">
            <a:spLocks noChangeArrowheads="1"/>
          </p:cNvSpPr>
          <p:nvPr/>
        </p:nvSpPr>
        <p:spPr bwMode="auto">
          <a:xfrm>
            <a:off x="5992813" y="1406525"/>
            <a:ext cx="1935162" cy="4359275"/>
          </a:xfrm>
          <a:prstGeom prst="rect">
            <a:avLst/>
          </a:prstGeom>
          <a:noFill/>
          <a:ln w="9525">
            <a:noFill/>
            <a:miter lim="800000"/>
            <a:headEnd/>
            <a:tailEnd/>
          </a:ln>
          <a:effectLst/>
        </p:spPr>
        <p:txBody>
          <a:bodyPr wrap="none">
            <a:spAutoFit/>
          </a:bodyPr>
          <a:lstStyle/>
          <a:p>
            <a:r>
              <a:rPr lang="en-GB" sz="2000"/>
              <a:t>FRIENDS</a:t>
            </a:r>
          </a:p>
          <a:p>
            <a:endParaRPr lang="en-GB" sz="2000"/>
          </a:p>
          <a:p>
            <a:r>
              <a:rPr lang="en-GB" sz="2000"/>
              <a:t>BUILD</a:t>
            </a:r>
          </a:p>
          <a:p>
            <a:r>
              <a:rPr lang="en-GB" sz="2000"/>
              <a:t>BATTLE</a:t>
            </a:r>
          </a:p>
          <a:p>
            <a:r>
              <a:rPr lang="en-GB" sz="2000"/>
              <a:t>YOUNGER</a:t>
            </a:r>
          </a:p>
          <a:p>
            <a:endParaRPr lang="en-GB" sz="2000"/>
          </a:p>
          <a:p>
            <a:r>
              <a:rPr lang="en-GB" sz="2000" i="1"/>
              <a:t>ANNOYING</a:t>
            </a:r>
          </a:p>
          <a:p>
            <a:r>
              <a:rPr lang="en-GB" sz="2000" i="1"/>
              <a:t>FRIGHTENING</a:t>
            </a:r>
          </a:p>
          <a:p>
            <a:r>
              <a:rPr lang="en-GB" sz="2000" i="1"/>
              <a:t>CREATIVE</a:t>
            </a:r>
          </a:p>
          <a:p>
            <a:r>
              <a:rPr lang="en-GB" sz="2000" i="1"/>
              <a:t>COOL</a:t>
            </a:r>
          </a:p>
          <a:p>
            <a:r>
              <a:rPr lang="en-GB" sz="2000" i="1"/>
              <a:t>EXCITING</a:t>
            </a:r>
          </a:p>
          <a:p>
            <a:r>
              <a:rPr lang="en-GB" sz="2000" i="1"/>
              <a:t>OLDER</a:t>
            </a:r>
          </a:p>
          <a:p>
            <a:r>
              <a:rPr lang="en-GB" sz="2000" i="1"/>
              <a:t>EVERYONE</a:t>
            </a:r>
          </a:p>
          <a:p>
            <a:r>
              <a:rPr lang="en-GB" sz="2000" i="1"/>
              <a:t>ALONE</a:t>
            </a:r>
          </a:p>
        </p:txBody>
      </p:sp>
      <p:pic>
        <p:nvPicPr>
          <p:cNvPr id="99338" name="Picture 10" descr="boysmile"/>
          <p:cNvPicPr>
            <a:picLocks noChangeAspect="1" noChangeArrowheads="1"/>
          </p:cNvPicPr>
          <p:nvPr/>
        </p:nvPicPr>
        <p:blipFill>
          <a:blip r:embed="rId6" cstate="print"/>
          <a:srcRect/>
          <a:stretch>
            <a:fillRect/>
          </a:stretch>
        </p:blipFill>
        <p:spPr bwMode="auto">
          <a:xfrm>
            <a:off x="2411413" y="3500438"/>
            <a:ext cx="1727200" cy="1593850"/>
          </a:xfrm>
          <a:prstGeom prst="rect">
            <a:avLst/>
          </a:prstGeom>
          <a:noFill/>
        </p:spPr>
      </p:pic>
      <p:pic>
        <p:nvPicPr>
          <p:cNvPr id="99339" name="Picture 11" descr="commitment"/>
          <p:cNvPicPr>
            <a:picLocks noChangeAspect="1" noChangeArrowheads="1"/>
          </p:cNvPicPr>
          <p:nvPr/>
        </p:nvPicPr>
        <p:blipFill>
          <a:blip r:embed="rId7" cstate="print"/>
          <a:srcRect/>
          <a:stretch>
            <a:fillRect/>
          </a:stretch>
        </p:blipFill>
        <p:spPr bwMode="auto">
          <a:xfrm>
            <a:off x="215900" y="5064125"/>
            <a:ext cx="1871663" cy="1560513"/>
          </a:xfrm>
          <a:prstGeom prst="rect">
            <a:avLst/>
          </a:prstGeom>
          <a:noFill/>
        </p:spPr>
      </p:pic>
      <p:sp>
        <p:nvSpPr>
          <p:cNvPr id="9" name="Rektangel 8"/>
          <p:cNvSpPr/>
          <p:nvPr/>
        </p:nvSpPr>
        <p:spPr bwMode="auto">
          <a:xfrm>
            <a:off x="5799909" y="1397726"/>
            <a:ext cx="1632857" cy="483325"/>
          </a:xfrm>
          <a:prstGeom prst="rect">
            <a:avLst/>
          </a:prstGeom>
          <a:noFill/>
          <a:ln w="28575"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a-DK" sz="14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p:cNvSpPr/>
          <p:nvPr/>
        </p:nvSpPr>
        <p:spPr bwMode="auto">
          <a:xfrm>
            <a:off x="5799909" y="2024743"/>
            <a:ext cx="1933302" cy="796834"/>
          </a:xfrm>
          <a:prstGeom prst="rect">
            <a:avLst/>
          </a:prstGeom>
          <a:solidFill>
            <a:schemeClr val="accent2"/>
          </a:solidFill>
          <a:ln w="28575" cap="flat" cmpd="sng" algn="ctr">
            <a:solidFill>
              <a:srgbClr val="FF99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a-DK" sz="1400" b="0" i="0" u="none" strike="noStrike" cap="none" normalizeH="0" baseline="0" smtClean="0">
              <a:ln>
                <a:noFill/>
              </a:ln>
              <a:solidFill>
                <a:schemeClr val="tx1"/>
              </a:solidFill>
              <a:effectLst/>
              <a:latin typeface="Arial" charset="0"/>
            </a:endParaRPr>
          </a:p>
        </p:txBody>
      </p:sp>
      <p:pic>
        <p:nvPicPr>
          <p:cNvPr id="168962" name="Picture 2" descr="bionicle"/>
          <p:cNvPicPr>
            <a:picLocks noChangeAspect="1" noChangeArrowheads="1"/>
          </p:cNvPicPr>
          <p:nvPr/>
        </p:nvPicPr>
        <p:blipFill>
          <a:blip r:embed="rId3" cstate="print"/>
          <a:srcRect/>
          <a:stretch>
            <a:fillRect/>
          </a:stretch>
        </p:blipFill>
        <p:spPr bwMode="auto">
          <a:xfrm>
            <a:off x="2162175" y="1412875"/>
            <a:ext cx="1330325" cy="1773238"/>
          </a:xfrm>
          <a:prstGeom prst="rect">
            <a:avLst/>
          </a:prstGeom>
          <a:noFill/>
        </p:spPr>
      </p:pic>
      <p:pic>
        <p:nvPicPr>
          <p:cNvPr id="168963" name="Picture 3" descr="PCH9353"/>
          <p:cNvPicPr>
            <a:picLocks noChangeAspect="1" noChangeArrowheads="1"/>
          </p:cNvPicPr>
          <p:nvPr/>
        </p:nvPicPr>
        <p:blipFill>
          <a:blip r:embed="rId4" cstate="print"/>
          <a:srcRect/>
          <a:stretch>
            <a:fillRect/>
          </a:stretch>
        </p:blipFill>
        <p:spPr bwMode="auto">
          <a:xfrm>
            <a:off x="541338" y="1484313"/>
            <a:ext cx="1152525" cy="1727200"/>
          </a:xfrm>
          <a:prstGeom prst="rect">
            <a:avLst/>
          </a:prstGeom>
          <a:noFill/>
        </p:spPr>
      </p:pic>
      <p:sp>
        <p:nvSpPr>
          <p:cNvPr id="168964" name="Rectangle 4"/>
          <p:cNvSpPr>
            <a:spLocks noGrp="1" noChangeArrowheads="1"/>
          </p:cNvSpPr>
          <p:nvPr>
            <p:ph type="title"/>
          </p:nvPr>
        </p:nvSpPr>
        <p:spPr/>
        <p:txBody>
          <a:bodyPr/>
          <a:lstStyle/>
          <a:p>
            <a:pPr algn="r"/>
            <a:r>
              <a:rPr lang="en-GB" dirty="0" smtClean="0"/>
              <a:t>The Non Users</a:t>
            </a:r>
            <a:endParaRPr lang="en-GB" dirty="0"/>
          </a:p>
        </p:txBody>
      </p:sp>
      <p:sp>
        <p:nvSpPr>
          <p:cNvPr id="168965" name="Text Box 5"/>
          <p:cNvSpPr txBox="1">
            <a:spLocks noChangeArrowheads="1"/>
          </p:cNvSpPr>
          <p:nvPr/>
        </p:nvSpPr>
        <p:spPr bwMode="auto">
          <a:xfrm>
            <a:off x="5992813" y="1406525"/>
            <a:ext cx="1709737" cy="3749675"/>
          </a:xfrm>
          <a:prstGeom prst="rect">
            <a:avLst/>
          </a:prstGeom>
          <a:noFill/>
          <a:ln w="9525">
            <a:noFill/>
            <a:miter lim="800000"/>
            <a:headEnd/>
            <a:tailEnd/>
          </a:ln>
          <a:effectLst/>
        </p:spPr>
        <p:txBody>
          <a:bodyPr wrap="none">
            <a:spAutoFit/>
          </a:bodyPr>
          <a:lstStyle/>
          <a:p>
            <a:r>
              <a:rPr lang="en-GB" sz="2000"/>
              <a:t>BATTLE</a:t>
            </a:r>
          </a:p>
          <a:p>
            <a:endParaRPr lang="en-GB" sz="2000"/>
          </a:p>
          <a:p>
            <a:r>
              <a:rPr lang="en-GB" sz="2000"/>
              <a:t>BORING</a:t>
            </a:r>
          </a:p>
          <a:p>
            <a:r>
              <a:rPr lang="en-GB" sz="2000"/>
              <a:t>YOUNGER</a:t>
            </a:r>
          </a:p>
          <a:p>
            <a:endParaRPr lang="en-GB" sz="2000"/>
          </a:p>
          <a:p>
            <a:r>
              <a:rPr lang="en-GB" sz="2000" i="1"/>
              <a:t>BUILD</a:t>
            </a:r>
          </a:p>
          <a:p>
            <a:r>
              <a:rPr lang="en-GB" sz="2000" i="1"/>
              <a:t>DIFFICULT</a:t>
            </a:r>
          </a:p>
          <a:p>
            <a:r>
              <a:rPr lang="en-GB" sz="2000" i="1"/>
              <a:t>CONFUSING</a:t>
            </a:r>
          </a:p>
          <a:p>
            <a:r>
              <a:rPr lang="en-GB" sz="2000" i="1"/>
              <a:t>ACTION</a:t>
            </a:r>
          </a:p>
          <a:p>
            <a:r>
              <a:rPr lang="en-GB" sz="2000" i="1"/>
              <a:t>FRIENDS</a:t>
            </a:r>
          </a:p>
          <a:p>
            <a:r>
              <a:rPr lang="en-GB" sz="2000" i="1"/>
              <a:t>EVERYONE</a:t>
            </a:r>
          </a:p>
          <a:p>
            <a:r>
              <a:rPr lang="en-GB" sz="2000" i="1"/>
              <a:t>OLDER</a:t>
            </a:r>
          </a:p>
        </p:txBody>
      </p:sp>
      <p:pic>
        <p:nvPicPr>
          <p:cNvPr id="168966" name="Picture 6" descr="Phila2c"/>
          <p:cNvPicPr>
            <a:picLocks noChangeAspect="1" noChangeArrowheads="1"/>
          </p:cNvPicPr>
          <p:nvPr/>
        </p:nvPicPr>
        <p:blipFill>
          <a:blip r:embed="rId5" cstate="print"/>
          <a:srcRect/>
          <a:stretch>
            <a:fillRect/>
          </a:stretch>
        </p:blipFill>
        <p:spPr bwMode="auto">
          <a:xfrm>
            <a:off x="539750" y="3500438"/>
            <a:ext cx="1938338" cy="1304925"/>
          </a:xfrm>
          <a:prstGeom prst="rect">
            <a:avLst/>
          </a:prstGeom>
          <a:noFill/>
        </p:spPr>
      </p:pic>
      <p:pic>
        <p:nvPicPr>
          <p:cNvPr id="168967" name="Picture 7" descr="prim2_0"/>
          <p:cNvPicPr>
            <a:picLocks noChangeAspect="1" noChangeArrowheads="1"/>
          </p:cNvPicPr>
          <p:nvPr/>
        </p:nvPicPr>
        <p:blipFill>
          <a:blip r:embed="rId6" cstate="print"/>
          <a:srcRect/>
          <a:stretch>
            <a:fillRect/>
          </a:stretch>
        </p:blipFill>
        <p:spPr bwMode="auto">
          <a:xfrm>
            <a:off x="541338" y="5013325"/>
            <a:ext cx="1943100" cy="1577975"/>
          </a:xfrm>
          <a:prstGeom prst="rect">
            <a:avLst/>
          </a:prstGeom>
          <a:noFill/>
        </p:spPr>
      </p:pic>
      <p:pic>
        <p:nvPicPr>
          <p:cNvPr id="168968" name="Picture 8" descr="BBlist1"/>
          <p:cNvPicPr>
            <a:picLocks noChangeAspect="1" noChangeArrowheads="1"/>
          </p:cNvPicPr>
          <p:nvPr/>
        </p:nvPicPr>
        <p:blipFill>
          <a:blip r:embed="rId7" cstate="print"/>
          <a:srcRect/>
          <a:stretch>
            <a:fillRect/>
          </a:stretch>
        </p:blipFill>
        <p:spPr bwMode="auto">
          <a:xfrm>
            <a:off x="5148263" y="5734050"/>
            <a:ext cx="1651000" cy="749300"/>
          </a:xfrm>
          <a:prstGeom prst="rect">
            <a:avLst/>
          </a:prstGeom>
          <a:noFill/>
        </p:spPr>
      </p:pic>
      <p:pic>
        <p:nvPicPr>
          <p:cNvPr id="168969" name="Picture 9" descr="_39966791_shaken_casestudy203"/>
          <p:cNvPicPr>
            <a:picLocks noChangeAspect="1" noChangeArrowheads="1"/>
          </p:cNvPicPr>
          <p:nvPr/>
        </p:nvPicPr>
        <p:blipFill>
          <a:blip r:embed="rId8" cstate="print"/>
          <a:srcRect/>
          <a:stretch>
            <a:fillRect/>
          </a:stretch>
        </p:blipFill>
        <p:spPr bwMode="auto">
          <a:xfrm>
            <a:off x="2771775" y="5076825"/>
            <a:ext cx="1933575" cy="1447800"/>
          </a:xfrm>
          <a:prstGeom prst="rect">
            <a:avLst/>
          </a:prstGeom>
          <a:noFill/>
        </p:spPr>
      </p:pic>
      <p:sp>
        <p:nvSpPr>
          <p:cNvPr id="10" name="Rektangel 9"/>
          <p:cNvSpPr/>
          <p:nvPr/>
        </p:nvSpPr>
        <p:spPr bwMode="auto">
          <a:xfrm>
            <a:off x="5799909" y="1397726"/>
            <a:ext cx="1632857" cy="483325"/>
          </a:xfrm>
          <a:prstGeom prst="rect">
            <a:avLst/>
          </a:prstGeom>
          <a:noFill/>
          <a:ln w="28575"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a-DK" sz="14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The </a:t>
            </a:r>
            <a:r>
              <a:rPr lang="da-DK" dirty="0" err="1" smtClean="0"/>
              <a:t>Product</a:t>
            </a:r>
            <a:endParaRPr lang="da-DK" dirty="0"/>
          </a:p>
        </p:txBody>
      </p:sp>
      <p:sp>
        <p:nvSpPr>
          <p:cNvPr id="10" name="Pladsholder til indhold 9"/>
          <p:cNvSpPr>
            <a:spLocks noGrp="1"/>
          </p:cNvSpPr>
          <p:nvPr>
            <p:ph idx="1"/>
          </p:nvPr>
        </p:nvSpPr>
        <p:spPr/>
        <p:txBody>
          <a:bodyPr/>
          <a:lstStyle/>
          <a:p>
            <a:r>
              <a:rPr lang="en-GB" dirty="0" smtClean="0">
                <a:latin typeface="+mj-lt"/>
              </a:rPr>
              <a:t>BIONICLE figures are seen as appealing (although can often go un-noticed in store)</a:t>
            </a:r>
          </a:p>
          <a:p>
            <a:pPr lvl="1"/>
            <a:r>
              <a:rPr lang="en-GB" sz="1600" dirty="0" smtClean="0">
                <a:latin typeface="+mj-lt"/>
              </a:rPr>
              <a:t>The overall design, weapons and tribal aspect are liked</a:t>
            </a:r>
          </a:p>
          <a:p>
            <a:r>
              <a:rPr lang="en-GB" dirty="0" smtClean="0">
                <a:latin typeface="+mj-lt"/>
              </a:rPr>
              <a:t>Many boys like to adapt and customise their figures – creating their own versions</a:t>
            </a:r>
          </a:p>
          <a:p>
            <a:pPr>
              <a:buFontTx/>
              <a:buNone/>
            </a:pPr>
            <a:r>
              <a:rPr lang="en-GB" dirty="0" smtClean="0">
                <a:latin typeface="+mj-lt"/>
              </a:rPr>
              <a:t>However:</a:t>
            </a:r>
          </a:p>
          <a:p>
            <a:r>
              <a:rPr lang="en-GB" dirty="0" smtClean="0">
                <a:latin typeface="+mj-lt"/>
              </a:rPr>
              <a:t>The sheer volume of similar characters makes it hard for boys to keep track of who they’ve got and who they need </a:t>
            </a:r>
          </a:p>
          <a:p>
            <a:pPr lvl="1"/>
            <a:r>
              <a:rPr lang="en-GB" sz="1600" dirty="0" smtClean="0">
                <a:latin typeface="+mj-lt"/>
              </a:rPr>
              <a:t>Makes it very difficult for boys to identify where they have gaps</a:t>
            </a:r>
          </a:p>
          <a:p>
            <a:pPr lvl="1"/>
            <a:r>
              <a:rPr lang="en-GB" sz="1600" dirty="0" smtClean="0">
                <a:latin typeface="+mj-lt"/>
              </a:rPr>
              <a:t>The difficulty of pronouncing and even finding the character names adds to this </a:t>
            </a:r>
          </a:p>
          <a:p>
            <a:r>
              <a:rPr lang="en-GB" dirty="0" smtClean="0">
                <a:latin typeface="+mj-lt"/>
              </a:rPr>
              <a:t>The characters seem quite similar (nothing new) and don’t have enough functionality</a:t>
            </a:r>
          </a:p>
          <a:p>
            <a:pPr lvl="1"/>
            <a:r>
              <a:rPr lang="en-GB" sz="1600" dirty="0" smtClean="0">
                <a:latin typeface="+mj-lt"/>
              </a:rPr>
              <a:t>Buttons to press, armour on back, retractable parts</a:t>
            </a:r>
          </a:p>
          <a:p>
            <a:pPr>
              <a:buFontTx/>
              <a:buNone/>
            </a:pPr>
            <a:endParaRPr lang="en-GB" dirty="0" smtClean="0">
              <a:latin typeface="+mj-lt"/>
            </a:endParaRPr>
          </a:p>
          <a:p>
            <a:pPr>
              <a:buFontTx/>
              <a:buNone/>
            </a:pPr>
            <a:r>
              <a:rPr lang="en-GB" b="1" dirty="0" smtClean="0">
                <a:latin typeface="+mj-lt"/>
              </a:rPr>
              <a:t>Recommendations:</a:t>
            </a:r>
          </a:p>
          <a:p>
            <a:r>
              <a:rPr lang="en-GB" dirty="0" smtClean="0">
                <a:latin typeface="+mj-lt"/>
              </a:rPr>
              <a:t>Fact cards (top trumps) in pack – to understand the characters/powers/tribes</a:t>
            </a:r>
          </a:p>
          <a:p>
            <a:r>
              <a:rPr lang="en-GB" dirty="0" smtClean="0">
                <a:latin typeface="+mj-lt"/>
              </a:rPr>
              <a:t>Accessory packs – stickers, additional customising or building ideas</a:t>
            </a:r>
          </a:p>
          <a:p>
            <a:r>
              <a:rPr lang="en-GB" dirty="0" smtClean="0">
                <a:latin typeface="+mj-lt"/>
              </a:rPr>
              <a:t>Designs that have additional features e.g. roll up into a ball</a:t>
            </a:r>
          </a:p>
          <a:p>
            <a:pPr>
              <a:buFont typeface="Wingdings" pitchFamily="2" charset="2"/>
              <a:buChar char="v"/>
            </a:pPr>
            <a:endParaRPr lang="da-DK" dirty="0">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The </a:t>
            </a:r>
            <a:r>
              <a:rPr lang="da-DK" dirty="0" err="1" smtClean="0"/>
              <a:t>Packaging</a:t>
            </a:r>
            <a:endParaRPr lang="da-DK" dirty="0"/>
          </a:p>
        </p:txBody>
      </p:sp>
      <p:sp>
        <p:nvSpPr>
          <p:cNvPr id="5" name="Rectangle 4"/>
          <p:cNvSpPr txBox="1">
            <a:spLocks noChangeArrowheads="1"/>
          </p:cNvSpPr>
          <p:nvPr/>
        </p:nvSpPr>
        <p:spPr bwMode="auto">
          <a:xfrm>
            <a:off x="457200" y="1196975"/>
            <a:ext cx="4038600" cy="4929188"/>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357188" marR="0" lvl="0" indent="-357188" algn="l" defTabSz="914400" rtl="0" eaLnBrk="1" fontAlgn="base" latinLnBrk="0" hangingPunct="1">
              <a:lnSpc>
                <a:spcPct val="100000"/>
              </a:lnSpc>
              <a:spcBef>
                <a:spcPct val="20000"/>
              </a:spcBef>
              <a:spcAft>
                <a:spcPct val="0"/>
              </a:spcAft>
              <a:buClrTx/>
              <a:buSzTx/>
              <a:buFontTx/>
              <a:buChar char="•"/>
              <a:tabLst/>
              <a:defRPr/>
            </a:pPr>
            <a:r>
              <a:rPr kumimoji="0" lang="en-GB" sz="2000" b="0" i="0" u="none" strike="noStrike" kern="0" cap="none" spc="0" normalizeH="0" baseline="0" noProof="0" dirty="0" smtClean="0">
                <a:ln>
                  <a:noFill/>
                </a:ln>
                <a:solidFill>
                  <a:srgbClr val="FF0000"/>
                </a:solidFill>
                <a:effectLst/>
                <a:uLnTx/>
                <a:uFillTx/>
                <a:latin typeface="+mj-lt"/>
                <a:ea typeface="+mn-ea"/>
                <a:cs typeface="+mn-cs"/>
              </a:rPr>
              <a:t>+</a:t>
            </a:r>
            <a:r>
              <a:rPr kumimoji="0" lang="en-GB" sz="2000" b="0" i="0" u="none" strike="noStrike" kern="0" cap="none" spc="0" normalizeH="0" baseline="0" noProof="0" dirty="0" err="1" smtClean="0">
                <a:ln>
                  <a:noFill/>
                </a:ln>
                <a:solidFill>
                  <a:srgbClr val="FF0000"/>
                </a:solidFill>
                <a:effectLst/>
                <a:uLnTx/>
                <a:uFillTx/>
                <a:latin typeface="+mj-lt"/>
                <a:ea typeface="+mn-ea"/>
                <a:cs typeface="+mn-cs"/>
              </a:rPr>
              <a:t>ve</a:t>
            </a:r>
            <a:endParaRPr kumimoji="0" lang="en-GB" sz="2000" b="0" i="0" u="none" strike="noStrike" kern="0" cap="none" spc="0" normalizeH="0" baseline="0" noProof="0" dirty="0" smtClean="0">
              <a:ln>
                <a:noFill/>
              </a:ln>
              <a:solidFill>
                <a:srgbClr val="FF0000"/>
              </a:solidFill>
              <a:effectLst/>
              <a:uLnTx/>
              <a:uFillTx/>
              <a:latin typeface="+mj-lt"/>
              <a:ea typeface="+mn-ea"/>
              <a:cs typeface="+mn-cs"/>
            </a:endParaRPr>
          </a:p>
          <a:p>
            <a:pPr marL="357188" marR="0" lvl="0" indent="-357188" algn="l" defTabSz="914400" rtl="0" eaLnBrk="1" fontAlgn="base" latinLnBrk="0" hangingPunct="1">
              <a:lnSpc>
                <a:spcPct val="100000"/>
              </a:lnSpc>
              <a:spcBef>
                <a:spcPct val="20000"/>
              </a:spcBef>
              <a:spcAft>
                <a:spcPct val="0"/>
              </a:spcAft>
              <a:buClrTx/>
              <a:buSzTx/>
              <a:buFontTx/>
              <a:buChar char="•"/>
              <a:tabLst/>
              <a:defRPr/>
            </a:pPr>
            <a:r>
              <a:rPr kumimoji="0" lang="en-GB" sz="2000" b="0" i="0" u="none" strike="noStrike" kern="0" cap="none" spc="0" normalizeH="0" baseline="0" noProof="0" dirty="0" smtClean="0">
                <a:ln>
                  <a:noFill/>
                </a:ln>
                <a:solidFill>
                  <a:schemeClr val="tx1"/>
                </a:solidFill>
                <a:effectLst/>
                <a:uLnTx/>
                <a:uFillTx/>
                <a:latin typeface="+mj-lt"/>
                <a:ea typeface="+mn-ea"/>
                <a:cs typeface="+mn-cs"/>
              </a:rPr>
              <a:t>Front of pack pictures – attractive, communicate different colours</a:t>
            </a:r>
          </a:p>
          <a:p>
            <a:pPr marL="357188" marR="0" lvl="0" indent="-357188" algn="l" defTabSz="914400" rtl="0" eaLnBrk="1" fontAlgn="base" latinLnBrk="0" hangingPunct="1">
              <a:lnSpc>
                <a:spcPct val="100000"/>
              </a:lnSpc>
              <a:spcBef>
                <a:spcPct val="20000"/>
              </a:spcBef>
              <a:spcAft>
                <a:spcPct val="0"/>
              </a:spcAft>
              <a:buClrTx/>
              <a:buSzTx/>
              <a:buFontTx/>
              <a:buChar char="•"/>
              <a:tabLst/>
              <a:defRPr/>
            </a:pPr>
            <a:r>
              <a:rPr kumimoji="0" lang="en-GB" sz="2000" b="0" i="0" u="none" strike="noStrike" kern="0" cap="none" spc="0" normalizeH="0" baseline="0" noProof="0" dirty="0" smtClean="0">
                <a:ln>
                  <a:noFill/>
                </a:ln>
                <a:solidFill>
                  <a:schemeClr val="tx1"/>
                </a:solidFill>
                <a:effectLst/>
                <a:uLnTx/>
                <a:uFillTx/>
                <a:latin typeface="+mj-lt"/>
                <a:ea typeface="+mn-ea"/>
                <a:cs typeface="+mn-cs"/>
              </a:rPr>
              <a:t>Work well when the whole range is displayed</a:t>
            </a:r>
          </a:p>
          <a:p>
            <a:pPr marL="357188" marR="0" lvl="0" indent="-357188"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en-GB" sz="2000" b="0" i="0" u="none" strike="noStrike" kern="0" cap="none" spc="0" normalizeH="0" baseline="0" noProof="0" dirty="0" smtClean="0">
                <a:ln>
                  <a:noFill/>
                </a:ln>
                <a:solidFill>
                  <a:schemeClr val="tx1"/>
                </a:solidFill>
                <a:effectLst/>
                <a:uLnTx/>
                <a:uFillTx/>
                <a:latin typeface="+mj-lt"/>
                <a:ea typeface="+mn-ea"/>
                <a:cs typeface="+mn-cs"/>
              </a:rPr>
              <a:t>Attraction on shelf</a:t>
            </a:r>
            <a:endParaRPr kumimoji="0" lang="en-GB" sz="2000" b="0" i="0" u="none" strike="noStrike" kern="0" cap="none" spc="0" normalizeH="0" baseline="0" noProof="0" dirty="0">
              <a:ln>
                <a:noFill/>
              </a:ln>
              <a:solidFill>
                <a:schemeClr val="tx1"/>
              </a:solidFill>
              <a:effectLst/>
              <a:uLnTx/>
              <a:uFillTx/>
              <a:latin typeface="+mj-lt"/>
              <a:ea typeface="+mn-ea"/>
              <a:cs typeface="+mn-cs"/>
            </a:endParaRPr>
          </a:p>
        </p:txBody>
      </p:sp>
      <p:sp>
        <p:nvSpPr>
          <p:cNvPr id="6" name="Rectangle 5"/>
          <p:cNvSpPr txBox="1">
            <a:spLocks noChangeArrowheads="1"/>
          </p:cNvSpPr>
          <p:nvPr/>
        </p:nvSpPr>
        <p:spPr>
          <a:xfrm>
            <a:off x="4648200" y="1196975"/>
            <a:ext cx="4038600" cy="4929188"/>
          </a:xfrm>
          <a:prstGeom prst="rect">
            <a:avLst/>
          </a:prstGeom>
        </p:spPr>
        <p:txBody>
          <a:bodyPr/>
          <a:lstStyle/>
          <a:p>
            <a:pPr marL="357188" marR="0" lvl="0" indent="-357188" algn="l" defTabSz="914400" rtl="0" eaLnBrk="1" fontAlgn="base" latinLnBrk="0" hangingPunct="1">
              <a:lnSpc>
                <a:spcPct val="100000"/>
              </a:lnSpc>
              <a:spcBef>
                <a:spcPct val="20000"/>
              </a:spcBef>
              <a:spcAft>
                <a:spcPct val="0"/>
              </a:spcAft>
              <a:buClrTx/>
              <a:buSzTx/>
              <a:buFontTx/>
              <a:buChar char="•"/>
              <a:tabLst/>
              <a:defRPr/>
            </a:pPr>
            <a:r>
              <a:rPr kumimoji="0" lang="en-GB" sz="2000" b="0" i="0" u="none" strike="noStrike" kern="0" cap="none" spc="0" normalizeH="0" baseline="0" noProof="0" smtClean="0">
                <a:ln>
                  <a:noFill/>
                </a:ln>
                <a:solidFill>
                  <a:srgbClr val="FF0000"/>
                </a:solidFill>
                <a:effectLst/>
                <a:uLnTx/>
                <a:uFillTx/>
                <a:latin typeface="+mn-lt"/>
                <a:ea typeface="+mn-ea"/>
                <a:cs typeface="+mn-cs"/>
              </a:rPr>
              <a:t>-ve</a:t>
            </a:r>
          </a:p>
          <a:p>
            <a:pPr marL="357188" marR="0" lvl="0" indent="-357188" algn="l" defTabSz="914400" rtl="0" eaLnBrk="1" fontAlgn="base" latinLnBrk="0" hangingPunct="1">
              <a:lnSpc>
                <a:spcPct val="100000"/>
              </a:lnSpc>
              <a:spcBef>
                <a:spcPct val="20000"/>
              </a:spcBef>
              <a:spcAft>
                <a:spcPct val="0"/>
              </a:spcAft>
              <a:buClrTx/>
              <a:buSzTx/>
              <a:buFontTx/>
              <a:buChar char="•"/>
              <a:tabLst/>
              <a:defRPr/>
            </a:pPr>
            <a:r>
              <a:rPr kumimoji="0" lang="en-GB" sz="2000" b="0" i="0" u="none" strike="noStrike" kern="0" cap="none" spc="0" normalizeH="0" baseline="0" noProof="0" smtClean="0">
                <a:ln>
                  <a:noFill/>
                </a:ln>
                <a:solidFill>
                  <a:schemeClr val="tx1"/>
                </a:solidFill>
                <a:effectLst/>
                <a:uLnTx/>
                <a:uFillTx/>
                <a:latin typeface="+mn-lt"/>
                <a:ea typeface="+mn-ea"/>
                <a:cs typeface="+mn-cs"/>
              </a:rPr>
              <a:t>Boxes fall short in functional terms</a:t>
            </a:r>
          </a:p>
          <a:p>
            <a:pPr marL="357188" marR="0" lvl="0" indent="-357188" algn="l" defTabSz="914400" rtl="0" eaLnBrk="1" fontAlgn="base" latinLnBrk="0" hangingPunct="1">
              <a:lnSpc>
                <a:spcPct val="100000"/>
              </a:lnSpc>
              <a:spcBef>
                <a:spcPct val="20000"/>
              </a:spcBef>
              <a:spcAft>
                <a:spcPct val="0"/>
              </a:spcAft>
              <a:buClrTx/>
              <a:buSzTx/>
              <a:buFontTx/>
              <a:buChar char="•"/>
              <a:tabLst/>
              <a:defRPr/>
            </a:pPr>
            <a:r>
              <a:rPr kumimoji="0" lang="en-GB" sz="2000" b="0" i="0" u="none" strike="noStrike" kern="0" cap="none" spc="0" normalizeH="0" baseline="0" noProof="0" smtClean="0">
                <a:ln>
                  <a:noFill/>
                </a:ln>
                <a:solidFill>
                  <a:schemeClr val="tx1"/>
                </a:solidFill>
                <a:effectLst/>
                <a:uLnTx/>
                <a:uFillTx/>
                <a:latin typeface="+mn-lt"/>
                <a:ea typeface="+mn-ea"/>
                <a:cs typeface="+mn-cs"/>
              </a:rPr>
              <a:t>Limited on pack communication beyond the specific model</a:t>
            </a:r>
          </a:p>
          <a:p>
            <a:pPr marL="357188" marR="0" lvl="0" indent="-357188" algn="l" defTabSz="914400" rtl="0" eaLnBrk="1" fontAlgn="base" latinLnBrk="0" hangingPunct="1">
              <a:lnSpc>
                <a:spcPct val="100000"/>
              </a:lnSpc>
              <a:spcBef>
                <a:spcPct val="20000"/>
              </a:spcBef>
              <a:spcAft>
                <a:spcPct val="0"/>
              </a:spcAft>
              <a:buClrTx/>
              <a:buSzTx/>
              <a:buFontTx/>
              <a:buChar char="•"/>
              <a:tabLst/>
              <a:defRPr/>
            </a:pPr>
            <a:r>
              <a:rPr kumimoji="0" lang="en-GB" sz="2000" b="0" i="0" u="none" strike="noStrike" kern="0" cap="none" spc="0" normalizeH="0" baseline="0" noProof="0" smtClean="0">
                <a:ln>
                  <a:noFill/>
                </a:ln>
                <a:solidFill>
                  <a:schemeClr val="tx1"/>
                </a:solidFill>
                <a:effectLst/>
                <a:uLnTx/>
                <a:uFillTx/>
                <a:latin typeface="+mn-lt"/>
                <a:ea typeface="+mn-ea"/>
                <a:cs typeface="+mn-cs"/>
              </a:rPr>
              <a:t>Limited communication from instruction leaflets</a:t>
            </a:r>
          </a:p>
          <a:p>
            <a:pPr marL="357188" marR="0" lvl="0" indent="-357188"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en-GB" sz="2000" b="0" i="0" u="none" strike="noStrike" kern="0" cap="none" spc="0" normalizeH="0" baseline="0" noProof="0" smtClean="0">
                <a:ln>
                  <a:noFill/>
                </a:ln>
                <a:solidFill>
                  <a:schemeClr val="tx1"/>
                </a:solidFill>
                <a:effectLst/>
                <a:uLnTx/>
                <a:uFillTx/>
                <a:latin typeface="+mn-lt"/>
                <a:ea typeface="+mn-ea"/>
                <a:cs typeface="+mn-cs"/>
              </a:rPr>
              <a:t>Pack could provide a greater contribution to child’s involvement </a:t>
            </a:r>
          </a:p>
          <a:p>
            <a:pPr marL="357188" marR="0" lvl="0" indent="-357188" algn="l" defTabSz="914400" rtl="0" eaLnBrk="1" fontAlgn="base" latinLnBrk="0" hangingPunct="1">
              <a:lnSpc>
                <a:spcPct val="100000"/>
              </a:lnSpc>
              <a:spcBef>
                <a:spcPct val="20000"/>
              </a:spcBef>
              <a:spcAft>
                <a:spcPct val="0"/>
              </a:spcAft>
              <a:buClrTx/>
              <a:buSzTx/>
              <a:buFontTx/>
              <a:buChar char="•"/>
              <a:tabLst/>
              <a:defRPr/>
            </a:pPr>
            <a:endParaRPr kumimoji="0" lang="en-GB" sz="2000" b="0" i="0" u="none" strike="noStrike" kern="0" cap="none" spc="0" normalizeH="0" baseline="0" noProof="0" dirty="0">
              <a:ln>
                <a:noFill/>
              </a:ln>
              <a:solidFill>
                <a:schemeClr val="tx1"/>
              </a:solidFill>
              <a:effectLst/>
              <a:uLnTx/>
              <a:uFillTx/>
              <a:latin typeface="+mn-lt"/>
              <a:ea typeface="+mn-ea"/>
              <a:cs typeface="+mn-cs"/>
            </a:endParaRPr>
          </a:p>
        </p:txBody>
      </p:sp>
      <p:pic>
        <p:nvPicPr>
          <p:cNvPr id="7" name="Picture 6" descr="LEGO BIONICLE GLATORIAN"/>
          <p:cNvPicPr>
            <a:picLocks noChangeAspect="1" noChangeArrowheads="1"/>
          </p:cNvPicPr>
          <p:nvPr/>
        </p:nvPicPr>
        <p:blipFill>
          <a:blip r:embed="rId2" cstate="print">
            <a:clrChange>
              <a:clrFrom>
                <a:srgbClr val="FFFFFF"/>
              </a:clrFrom>
              <a:clrTo>
                <a:srgbClr val="FFFFFF">
                  <a:alpha val="0"/>
                </a:srgbClr>
              </a:clrTo>
            </a:clrChange>
          </a:blip>
          <a:srcRect l="4706" t="2936" b="49707"/>
          <a:stretch>
            <a:fillRect/>
          </a:stretch>
        </p:blipFill>
        <p:spPr bwMode="auto">
          <a:xfrm>
            <a:off x="2365875" y="4911634"/>
            <a:ext cx="6549386" cy="1750423"/>
          </a:xfrm>
          <a:prstGeom prst="rect">
            <a:avLst/>
          </a:prstGeom>
          <a:noFill/>
        </p:spPr>
      </p:pic>
      <p:pic>
        <p:nvPicPr>
          <p:cNvPr id="8" name="Picture 7" descr="image"/>
          <p:cNvPicPr>
            <a:picLocks noChangeAspect="1" noChangeArrowheads="1"/>
          </p:cNvPicPr>
          <p:nvPr/>
        </p:nvPicPr>
        <p:blipFill>
          <a:blip r:embed="rId3" cstate="print">
            <a:clrChange>
              <a:clrFrom>
                <a:srgbClr val="FFFFFF"/>
              </a:clrFrom>
              <a:clrTo>
                <a:srgbClr val="FFFFFF">
                  <a:alpha val="0"/>
                </a:srgbClr>
              </a:clrTo>
            </a:clrChange>
          </a:blip>
          <a:srcRect l="2950" t="4459" b="62698"/>
          <a:stretch>
            <a:fillRect/>
          </a:stretch>
        </p:blipFill>
        <p:spPr bwMode="auto">
          <a:xfrm>
            <a:off x="184785" y="3923711"/>
            <a:ext cx="4752975" cy="8651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The </a:t>
            </a:r>
            <a:r>
              <a:rPr lang="da-DK" dirty="0" err="1" smtClean="0"/>
              <a:t>Packaging</a:t>
            </a:r>
            <a:endParaRPr lang="da-DK" dirty="0"/>
          </a:p>
        </p:txBody>
      </p:sp>
      <p:sp>
        <p:nvSpPr>
          <p:cNvPr id="10" name="Pladsholder til indhold 9"/>
          <p:cNvSpPr>
            <a:spLocks noGrp="1"/>
          </p:cNvSpPr>
          <p:nvPr>
            <p:ph idx="1"/>
          </p:nvPr>
        </p:nvSpPr>
        <p:spPr/>
        <p:txBody>
          <a:bodyPr/>
          <a:lstStyle/>
          <a:p>
            <a:r>
              <a:rPr lang="en-GB" dirty="0" smtClean="0"/>
              <a:t>The packaging is seen as colourful and attractive but….</a:t>
            </a:r>
          </a:p>
          <a:p>
            <a:r>
              <a:rPr lang="en-GB" dirty="0" smtClean="0"/>
              <a:t>The large box is hard to open and when the lid id taken off the name is lost</a:t>
            </a:r>
          </a:p>
          <a:p>
            <a:r>
              <a:rPr lang="en-GB" dirty="0" smtClean="0"/>
              <a:t>The small box is not very robust and gets damaged easily</a:t>
            </a:r>
          </a:p>
          <a:p>
            <a:r>
              <a:rPr lang="en-GB" dirty="0" smtClean="0"/>
              <a:t>The packs are seen as a step backwards from earlier packaging designs</a:t>
            </a:r>
          </a:p>
          <a:p>
            <a:pPr lvl="1"/>
            <a:r>
              <a:rPr lang="en-GB" sz="1600" dirty="0" smtClean="0"/>
              <a:t>Information on pack is often missed – website, codes etc.</a:t>
            </a:r>
          </a:p>
          <a:p>
            <a:r>
              <a:rPr lang="en-GB" dirty="0" smtClean="0"/>
              <a:t>The biggest issue is </a:t>
            </a:r>
            <a:r>
              <a:rPr lang="en-GB" dirty="0" smtClean="0">
                <a:solidFill>
                  <a:schemeClr val="hlink"/>
                </a:solidFill>
              </a:rPr>
              <a:t>storage</a:t>
            </a:r>
            <a:r>
              <a:rPr lang="en-GB" dirty="0" smtClean="0"/>
              <a:t> – the product does not fit back into the can and means that parts are often lost, or mum tidies the product out of the way and it is forgotten about.</a:t>
            </a:r>
          </a:p>
          <a:p>
            <a:r>
              <a:rPr lang="en-GB" dirty="0" smtClean="0"/>
              <a:t>The building instruction has limited success in communicating the range</a:t>
            </a:r>
          </a:p>
          <a:p>
            <a:pPr lvl="1"/>
            <a:r>
              <a:rPr lang="en-GB" sz="1600" dirty="0" smtClean="0"/>
              <a:t>Many boys fail to spot the extra information and the BI often gets thrown away</a:t>
            </a:r>
          </a:p>
          <a:p>
            <a:pPr>
              <a:buFontTx/>
              <a:buNone/>
            </a:pPr>
            <a:endParaRPr lang="en-GB" b="1" dirty="0" smtClean="0"/>
          </a:p>
          <a:p>
            <a:pPr>
              <a:buFontTx/>
              <a:buNone/>
            </a:pPr>
            <a:r>
              <a:rPr lang="en-GB" b="1" dirty="0" smtClean="0"/>
              <a:t>Recommendations:</a:t>
            </a:r>
          </a:p>
          <a:p>
            <a:r>
              <a:rPr lang="en-GB" dirty="0" smtClean="0"/>
              <a:t>Although the packaging is attractive it can be much better</a:t>
            </a:r>
          </a:p>
          <a:p>
            <a:pPr lvl="1"/>
            <a:r>
              <a:rPr lang="en-GB" sz="1600" dirty="0" smtClean="0"/>
              <a:t>It could provide greater contribution to boys involvement</a:t>
            </a:r>
          </a:p>
          <a:p>
            <a:r>
              <a:rPr lang="en-GB" dirty="0" smtClean="0"/>
              <a:t>Make the BI easier to fold, put the names of the other characters on the leaflet</a:t>
            </a:r>
          </a:p>
          <a:p>
            <a:pPr lvl="1"/>
            <a:r>
              <a:rPr lang="en-GB" sz="1600" dirty="0" smtClean="0"/>
              <a:t>Any key information such as range cross sell, character bios etc. needs to be at the front of the leaflet</a:t>
            </a:r>
            <a:endParaRPr lang="da-DK" sz="1600" dirty="0">
              <a:latin typeface="+mj-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The </a:t>
            </a:r>
            <a:r>
              <a:rPr lang="da-DK" dirty="0" err="1" smtClean="0"/>
              <a:t>Mums</a:t>
            </a:r>
            <a:endParaRPr lang="da-DK" dirty="0"/>
          </a:p>
        </p:txBody>
      </p:sp>
      <p:sp>
        <p:nvSpPr>
          <p:cNvPr id="10" name="Pladsholder til indhold 9"/>
          <p:cNvSpPr>
            <a:spLocks noGrp="1"/>
          </p:cNvSpPr>
          <p:nvPr>
            <p:ph idx="1"/>
          </p:nvPr>
        </p:nvSpPr>
        <p:spPr/>
        <p:txBody>
          <a:bodyPr/>
          <a:lstStyle/>
          <a:p>
            <a:r>
              <a:rPr lang="en-GB" u="sng" dirty="0" smtClean="0"/>
              <a:t>Mums are key</a:t>
            </a:r>
          </a:p>
          <a:p>
            <a:pPr lvl="1"/>
            <a:r>
              <a:rPr lang="en-GB" sz="1600" dirty="0" smtClean="0"/>
              <a:t>Mum’s support is important – they are needed for help with building and keeping products safe (tidying them away and not losing pieces)</a:t>
            </a:r>
          </a:p>
          <a:p>
            <a:r>
              <a:rPr lang="en-GB" dirty="0" smtClean="0"/>
              <a:t>Mums need to be able to get involved and be convinced about BIONICLE but they often aren’t</a:t>
            </a:r>
          </a:p>
          <a:p>
            <a:pPr lvl="1"/>
            <a:r>
              <a:rPr lang="en-GB" sz="1600" dirty="0" smtClean="0"/>
              <a:t>BIONICLE can sometimes seem like too much bother and mums can steer boys into other easier brands</a:t>
            </a:r>
          </a:p>
          <a:p>
            <a:pPr lvl="1"/>
            <a:r>
              <a:rPr lang="en-GB" sz="1600" dirty="0" smtClean="0"/>
              <a:t>They don’t need to understand the finer details of BIONICLE but just enough to believe that it’s worth getting</a:t>
            </a:r>
          </a:p>
          <a:p>
            <a:pPr lvl="1"/>
            <a:r>
              <a:rPr lang="en-GB" sz="1600" dirty="0" smtClean="0"/>
              <a:t>As most parents have no previous experience of BIONICLE they need to understand how to build it – particularly for younger fans of BIONICLE</a:t>
            </a:r>
          </a:p>
          <a:p>
            <a:pPr>
              <a:buFontTx/>
              <a:buNone/>
            </a:pPr>
            <a:endParaRPr lang="en-GB" dirty="0" smtClean="0"/>
          </a:p>
          <a:p>
            <a:pPr>
              <a:buFontTx/>
              <a:buNone/>
            </a:pPr>
            <a:r>
              <a:rPr lang="en-GB" b="1" dirty="0" smtClean="0"/>
              <a:t>Recommendations:</a:t>
            </a:r>
          </a:p>
          <a:p>
            <a:r>
              <a:rPr lang="en-GB" dirty="0" smtClean="0"/>
              <a:t>Need to help mums get involved with BIONICLE</a:t>
            </a:r>
          </a:p>
          <a:p>
            <a:pPr lvl="1"/>
            <a:r>
              <a:rPr lang="en-GB" sz="1600" dirty="0" smtClean="0"/>
              <a:t>Increase the support and information available</a:t>
            </a:r>
          </a:p>
          <a:p>
            <a:pPr lvl="1"/>
            <a:r>
              <a:rPr lang="en-GB" sz="1600" dirty="0" smtClean="0"/>
              <a:t>Distance Bionicle from more violent brands such as WWE and Power Rangers (Bionicle can sometimes seem too violent)</a:t>
            </a:r>
          </a:p>
          <a:p>
            <a:r>
              <a:rPr lang="en-GB" dirty="0" smtClean="0"/>
              <a:t>Storage</a:t>
            </a:r>
          </a:p>
          <a:p>
            <a:pPr lvl="1"/>
            <a:r>
              <a:rPr lang="en-GB" sz="1600" dirty="0" smtClean="0"/>
              <a:t>Need to keep the collection tidy and store safely</a:t>
            </a:r>
            <a:endParaRPr lang="da-DK" sz="1600" dirty="0">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The Website</a:t>
            </a:r>
            <a:endParaRPr lang="da-DK" dirty="0"/>
          </a:p>
        </p:txBody>
      </p:sp>
      <p:sp>
        <p:nvSpPr>
          <p:cNvPr id="10" name="Pladsholder til indhold 9"/>
          <p:cNvSpPr>
            <a:spLocks noGrp="1"/>
          </p:cNvSpPr>
          <p:nvPr>
            <p:ph idx="1"/>
          </p:nvPr>
        </p:nvSpPr>
        <p:spPr/>
        <p:txBody>
          <a:bodyPr/>
          <a:lstStyle/>
          <a:p>
            <a:r>
              <a:rPr lang="en-GB" dirty="0" smtClean="0"/>
              <a:t>BIONICLE enthusiasts are more likely to use Bionicle.co.uk (although only two boys out of the research had visited the website)</a:t>
            </a:r>
          </a:p>
          <a:p>
            <a:pPr lvl="1"/>
            <a:r>
              <a:rPr lang="en-GB" sz="1600" dirty="0" smtClean="0"/>
              <a:t>Use the website for games, entering codes, looking at characters</a:t>
            </a:r>
          </a:p>
          <a:p>
            <a:r>
              <a:rPr lang="en-GB" dirty="0" smtClean="0"/>
              <a:t>The majority of boys hadn’t visited the website and hadn’t thought about visiting it.</a:t>
            </a:r>
          </a:p>
          <a:p>
            <a:r>
              <a:rPr lang="en-GB" dirty="0" smtClean="0"/>
              <a:t>The story is too difficult to follow on the website – too text heavy</a:t>
            </a:r>
          </a:p>
          <a:p>
            <a:r>
              <a:rPr lang="en-GB" dirty="0" smtClean="0"/>
              <a:t>The website is difficult to find from LEGO.com</a:t>
            </a:r>
          </a:p>
          <a:p>
            <a:pPr lvl="1"/>
            <a:r>
              <a:rPr lang="en-GB" sz="1600" dirty="0" smtClean="0"/>
              <a:t>Boys didn’t know where to go or where to find it</a:t>
            </a:r>
          </a:p>
          <a:p>
            <a:pPr>
              <a:buFontTx/>
              <a:buNone/>
            </a:pPr>
            <a:endParaRPr lang="en-GB" dirty="0" smtClean="0"/>
          </a:p>
          <a:p>
            <a:pPr>
              <a:buFontTx/>
              <a:buNone/>
            </a:pPr>
            <a:r>
              <a:rPr lang="en-GB" b="1" dirty="0" smtClean="0"/>
              <a:t>Recommendations:</a:t>
            </a:r>
          </a:p>
          <a:p>
            <a:r>
              <a:rPr lang="en-GB" dirty="0" smtClean="0"/>
              <a:t>Bionicle.co.uk needs to be more prominent</a:t>
            </a:r>
          </a:p>
          <a:p>
            <a:pPr lvl="1"/>
            <a:r>
              <a:rPr lang="en-GB" sz="1600" dirty="0" smtClean="0"/>
              <a:t>Bigger on pack &amp; BI</a:t>
            </a:r>
          </a:p>
          <a:p>
            <a:pPr lvl="1"/>
            <a:r>
              <a:rPr lang="en-GB" sz="1600" dirty="0" smtClean="0"/>
              <a:t>Stickers with website on to share with your friends</a:t>
            </a:r>
          </a:p>
          <a:p>
            <a:r>
              <a:rPr lang="en-GB" dirty="0" smtClean="0"/>
              <a:t>The BIONICLE story could be depicted in cartoon strip style so that it was easier for boys to understand.</a:t>
            </a:r>
          </a:p>
          <a:p>
            <a:pPr>
              <a:buFont typeface="Wingdings" pitchFamily="2" charset="2"/>
              <a:buChar char="v"/>
            </a:pPr>
            <a:endParaRPr lang="da-DK" dirty="0">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The Media</a:t>
            </a:r>
            <a:endParaRPr lang="da-DK" dirty="0"/>
          </a:p>
        </p:txBody>
      </p:sp>
      <p:sp>
        <p:nvSpPr>
          <p:cNvPr id="10" name="Pladsholder til indhold 9"/>
          <p:cNvSpPr>
            <a:spLocks noGrp="1"/>
          </p:cNvSpPr>
          <p:nvPr>
            <p:ph idx="1"/>
          </p:nvPr>
        </p:nvSpPr>
        <p:spPr/>
        <p:txBody>
          <a:bodyPr/>
          <a:lstStyle/>
          <a:p>
            <a:r>
              <a:rPr lang="en-GB" dirty="0" smtClean="0"/>
              <a:t>TV is the most important media – both children’s channels and beyond (e.g. Sky3)</a:t>
            </a:r>
          </a:p>
          <a:p>
            <a:r>
              <a:rPr lang="en-GB" dirty="0" smtClean="0"/>
              <a:t>The Internet varies in use by age, type of boy and parental control</a:t>
            </a:r>
          </a:p>
          <a:p>
            <a:pPr lvl="1"/>
            <a:r>
              <a:rPr lang="en-GB" sz="1600" dirty="0" smtClean="0"/>
              <a:t>Most boys use the internet intermittently (games consoles more important)</a:t>
            </a:r>
          </a:p>
          <a:p>
            <a:pPr lvl="1"/>
            <a:r>
              <a:rPr lang="en-GB" sz="1600" dirty="0" smtClean="0"/>
              <a:t>Games sites such as mini clip are the most popular</a:t>
            </a:r>
          </a:p>
          <a:p>
            <a:pPr lvl="1"/>
            <a:r>
              <a:rPr lang="en-GB" sz="1600" dirty="0" smtClean="0"/>
              <a:t>Younger boys (BIONICLE target) don’t use the internet as much as older boys – 8+ (although 64% of 7-10 year olds use the internet)</a:t>
            </a:r>
          </a:p>
          <a:p>
            <a:r>
              <a:rPr lang="en-GB" dirty="0" smtClean="0"/>
              <a:t>The majority of competing products have a TV campaign to support the brand</a:t>
            </a:r>
          </a:p>
          <a:p>
            <a:pPr lvl="1"/>
            <a:r>
              <a:rPr lang="en-GB" sz="1600" dirty="0" smtClean="0"/>
              <a:t>Allows boys to understand the storyline and concept easily</a:t>
            </a:r>
          </a:p>
          <a:p>
            <a:pPr lvl="1"/>
            <a:r>
              <a:rPr lang="en-GB" sz="1600" dirty="0" smtClean="0"/>
              <a:t>It a way of getting the products talked about in school, with friends etc.</a:t>
            </a:r>
          </a:p>
          <a:p>
            <a:pPr>
              <a:buFontTx/>
              <a:buNone/>
            </a:pPr>
            <a:endParaRPr lang="en-GB" dirty="0" smtClean="0"/>
          </a:p>
          <a:p>
            <a:pPr>
              <a:buFontTx/>
              <a:buNone/>
            </a:pPr>
            <a:r>
              <a:rPr lang="en-GB" b="1" dirty="0" smtClean="0"/>
              <a:t>Recommendations:</a:t>
            </a:r>
          </a:p>
          <a:p>
            <a:r>
              <a:rPr lang="en-GB" dirty="0" smtClean="0"/>
              <a:t>Look at non traditional channels that are watched by children e.g. Sky 3</a:t>
            </a:r>
          </a:p>
          <a:p>
            <a:r>
              <a:rPr lang="en-GB" dirty="0" smtClean="0"/>
              <a:t>Print campaign</a:t>
            </a:r>
          </a:p>
          <a:p>
            <a:pPr lvl="1"/>
            <a:r>
              <a:rPr lang="en-GB" sz="1600" dirty="0" smtClean="0"/>
              <a:t>A way of getting across the basics of the BIONICLE storyline</a:t>
            </a:r>
          </a:p>
          <a:p>
            <a:pPr lvl="1"/>
            <a:r>
              <a:rPr lang="en-GB" sz="1600" dirty="0" smtClean="0"/>
              <a:t>Can target parents – can help mum understand the brand</a:t>
            </a:r>
          </a:p>
          <a:p>
            <a:pPr lvl="1"/>
            <a:r>
              <a:rPr lang="en-GB" sz="1600" dirty="0" smtClean="0"/>
              <a:t>Cover mounts can offer additional value</a:t>
            </a:r>
          </a:p>
          <a:p>
            <a:pPr lvl="1"/>
            <a:r>
              <a:rPr lang="en-GB" sz="1600" dirty="0" smtClean="0"/>
              <a:t>Can drive people to the BIONICLE website</a:t>
            </a:r>
          </a:p>
          <a:p>
            <a:pPr>
              <a:buFont typeface="Wingdings" pitchFamily="2" charset="2"/>
              <a:buChar char="v"/>
            </a:pPr>
            <a:endParaRPr lang="da-DK" dirty="0">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smtClean="0"/>
              <a:t>LEGO Hero </a:t>
            </a:r>
            <a:r>
              <a:rPr lang="da-DK" dirty="0" err="1" smtClean="0"/>
              <a:t>Factory</a:t>
            </a:r>
            <a:endParaRPr lang="da-DK" dirty="0"/>
          </a:p>
        </p:txBody>
      </p:sp>
      <p:sp>
        <p:nvSpPr>
          <p:cNvPr id="10" name="Pladsholder til indhold 9"/>
          <p:cNvSpPr>
            <a:spLocks noGrp="1"/>
          </p:cNvSpPr>
          <p:nvPr>
            <p:ph idx="1"/>
          </p:nvPr>
        </p:nvSpPr>
        <p:spPr/>
        <p:txBody>
          <a:bodyPr/>
          <a:lstStyle/>
          <a:p>
            <a:pPr>
              <a:buNone/>
            </a:pPr>
            <a:r>
              <a:rPr lang="en-GB" b="1" dirty="0" smtClean="0"/>
              <a:t>The Product</a:t>
            </a:r>
          </a:p>
          <a:p>
            <a:r>
              <a:rPr lang="en-GB" dirty="0" smtClean="0"/>
              <a:t>The boys thought the products looked more exciting as they had stickers on them, which there hasn’t been before</a:t>
            </a:r>
          </a:p>
          <a:p>
            <a:r>
              <a:rPr lang="en-GB" dirty="0" smtClean="0"/>
              <a:t>The 2010 figures have wide appeal with users, lapsed users and non users</a:t>
            </a:r>
          </a:p>
          <a:p>
            <a:pPr lvl="1"/>
            <a:r>
              <a:rPr lang="en-GB" sz="1600" dirty="0" smtClean="0"/>
              <a:t>Most  claimed to like them more than the current figures</a:t>
            </a:r>
          </a:p>
          <a:p>
            <a:pPr lvl="1"/>
            <a:r>
              <a:rPr lang="en-GB" sz="1600" dirty="0" smtClean="0"/>
              <a:t>They were keen to play with them and see what they could do</a:t>
            </a:r>
            <a:endParaRPr lang="en-GB" dirty="0" smtClean="0"/>
          </a:p>
          <a:p>
            <a:pPr>
              <a:buNone/>
            </a:pPr>
            <a:endParaRPr lang="en-GB" dirty="0" smtClean="0"/>
          </a:p>
          <a:p>
            <a:pPr>
              <a:buNone/>
            </a:pPr>
            <a:r>
              <a:rPr lang="en-GB" b="1" dirty="0" smtClean="0"/>
              <a:t>The Concept</a:t>
            </a:r>
          </a:p>
          <a:p>
            <a:r>
              <a:rPr lang="en-GB" dirty="0" smtClean="0"/>
              <a:t>The H is the unifier (team, hero)</a:t>
            </a:r>
          </a:p>
          <a:p>
            <a:r>
              <a:rPr lang="en-GB" dirty="0" smtClean="0"/>
              <a:t>The storyline is much more accessible but potentially less unique as a result</a:t>
            </a:r>
          </a:p>
          <a:p>
            <a:pPr lvl="1"/>
            <a:r>
              <a:rPr lang="en-GB" sz="1600" dirty="0" smtClean="0"/>
              <a:t>Its attractive and easy to grasp and boys can use it as a springboard for their own ideas </a:t>
            </a:r>
          </a:p>
          <a:p>
            <a:pPr>
              <a:buNone/>
            </a:pPr>
            <a:endParaRPr lang="en-GB" b="1" dirty="0" smtClean="0"/>
          </a:p>
          <a:p>
            <a:pPr>
              <a:buNone/>
            </a:pPr>
            <a:r>
              <a:rPr lang="en-GB" b="1" dirty="0" smtClean="0"/>
              <a:t>The Marketing Platform</a:t>
            </a:r>
          </a:p>
          <a:p>
            <a:r>
              <a:rPr lang="en-GB" dirty="0" smtClean="0"/>
              <a:t>A number of potential marketing ideas were presented to the boys</a:t>
            </a:r>
          </a:p>
          <a:p>
            <a:pPr lvl="1"/>
            <a:r>
              <a:rPr lang="en-GB" sz="1600" dirty="0" smtClean="0"/>
              <a:t>They particularly liked the idea of being able to log on to the website and view a webcam to see what is going on in the factory – although this would need to be promoted</a:t>
            </a:r>
          </a:p>
          <a:p>
            <a:pPr lvl="1"/>
            <a:r>
              <a:rPr lang="en-GB" sz="1600" dirty="0" smtClean="0"/>
              <a:t>They also wanted to be able to build their own hero online (not prompted)</a:t>
            </a:r>
          </a:p>
          <a:p>
            <a:pPr>
              <a:buFont typeface="Wingdings" pitchFamily="2" charset="2"/>
              <a:buChar char="v"/>
            </a:pPr>
            <a:endParaRPr lang="da-DK" dirty="0">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err="1" smtClean="0"/>
              <a:t>Key</a:t>
            </a:r>
            <a:r>
              <a:rPr lang="da-DK" dirty="0" smtClean="0"/>
              <a:t> </a:t>
            </a:r>
            <a:r>
              <a:rPr lang="da-DK" dirty="0" err="1" smtClean="0"/>
              <a:t>Take</a:t>
            </a:r>
            <a:r>
              <a:rPr lang="da-DK" dirty="0" smtClean="0"/>
              <a:t> </a:t>
            </a:r>
            <a:r>
              <a:rPr lang="da-DK" dirty="0" err="1" smtClean="0"/>
              <a:t>Aways</a:t>
            </a:r>
            <a:r>
              <a:rPr lang="da-DK" dirty="0" smtClean="0"/>
              <a:t> 1:2</a:t>
            </a:r>
            <a:endParaRPr lang="da-DK" dirty="0"/>
          </a:p>
        </p:txBody>
      </p:sp>
      <p:sp>
        <p:nvSpPr>
          <p:cNvPr id="10" name="Pladsholder til indhold 9"/>
          <p:cNvSpPr>
            <a:spLocks noGrp="1"/>
          </p:cNvSpPr>
          <p:nvPr>
            <p:ph idx="1"/>
          </p:nvPr>
        </p:nvSpPr>
        <p:spPr/>
        <p:txBody>
          <a:bodyPr/>
          <a:lstStyle/>
          <a:p>
            <a:pPr>
              <a:lnSpc>
                <a:spcPct val="90000"/>
              </a:lnSpc>
              <a:buFont typeface="Wingdings" pitchFamily="2" charset="2"/>
              <a:buChar char="v"/>
            </a:pPr>
            <a:r>
              <a:rPr lang="en-GB" u="sng" dirty="0" smtClean="0"/>
              <a:t>The Brand</a:t>
            </a:r>
          </a:p>
          <a:p>
            <a:pPr lvl="1">
              <a:lnSpc>
                <a:spcPct val="90000"/>
              </a:lnSpc>
              <a:buFont typeface="Wingdings" pitchFamily="2" charset="2"/>
              <a:buChar char="v"/>
            </a:pPr>
            <a:r>
              <a:rPr lang="en-GB" dirty="0" smtClean="0"/>
              <a:t>Suffers from wear out</a:t>
            </a:r>
          </a:p>
          <a:p>
            <a:pPr lvl="1">
              <a:lnSpc>
                <a:spcPct val="90000"/>
              </a:lnSpc>
              <a:buFont typeface="Wingdings" pitchFamily="2" charset="2"/>
              <a:buChar char="v"/>
            </a:pPr>
            <a:r>
              <a:rPr lang="en-GB" dirty="0" smtClean="0"/>
              <a:t>It is less clear in the minds of the consumers</a:t>
            </a:r>
          </a:p>
          <a:p>
            <a:pPr lvl="1">
              <a:lnSpc>
                <a:spcPct val="90000"/>
              </a:lnSpc>
              <a:buFont typeface="Wingdings" pitchFamily="2" charset="2"/>
              <a:buChar char="v"/>
            </a:pPr>
            <a:r>
              <a:rPr lang="en-GB" dirty="0" smtClean="0"/>
              <a:t>The BIONICLE engine is still very much relevant: Cool figure, build, battling</a:t>
            </a:r>
          </a:p>
          <a:p>
            <a:pPr>
              <a:lnSpc>
                <a:spcPct val="90000"/>
              </a:lnSpc>
              <a:buFont typeface="Wingdings" pitchFamily="2" charset="2"/>
              <a:buChar char="v"/>
            </a:pPr>
            <a:endParaRPr lang="en-GB" dirty="0" smtClean="0"/>
          </a:p>
          <a:p>
            <a:pPr>
              <a:lnSpc>
                <a:spcPct val="90000"/>
              </a:lnSpc>
              <a:buFont typeface="Wingdings" pitchFamily="2" charset="2"/>
              <a:buChar char="v"/>
            </a:pPr>
            <a:r>
              <a:rPr lang="en-GB" u="sng" dirty="0" smtClean="0"/>
              <a:t>The Boys</a:t>
            </a:r>
          </a:p>
          <a:p>
            <a:pPr lvl="1">
              <a:lnSpc>
                <a:spcPct val="90000"/>
              </a:lnSpc>
              <a:buFont typeface="Wingdings" pitchFamily="2" charset="2"/>
              <a:buChar char="v"/>
            </a:pPr>
            <a:r>
              <a:rPr lang="en-GB" dirty="0" smtClean="0"/>
              <a:t>Users</a:t>
            </a:r>
          </a:p>
          <a:p>
            <a:pPr lvl="2">
              <a:lnSpc>
                <a:spcPct val="90000"/>
              </a:lnSpc>
              <a:buFont typeface="Wingdings" pitchFamily="2" charset="2"/>
              <a:buChar char="v"/>
            </a:pPr>
            <a:r>
              <a:rPr lang="en-GB" dirty="0" smtClean="0"/>
              <a:t>Key words: Action, Cool, Creative, Exciting – but difficult to build</a:t>
            </a:r>
          </a:p>
          <a:p>
            <a:pPr lvl="1">
              <a:lnSpc>
                <a:spcPct val="90000"/>
              </a:lnSpc>
              <a:buFont typeface="Wingdings" pitchFamily="2" charset="2"/>
              <a:buChar char="v"/>
            </a:pPr>
            <a:r>
              <a:rPr lang="en-GB" dirty="0" smtClean="0"/>
              <a:t>Lapsed users</a:t>
            </a:r>
          </a:p>
          <a:p>
            <a:pPr lvl="2">
              <a:lnSpc>
                <a:spcPct val="90000"/>
              </a:lnSpc>
              <a:buFont typeface="Wingdings" pitchFamily="2" charset="2"/>
              <a:buChar char="v"/>
            </a:pPr>
            <a:r>
              <a:rPr lang="en-GB" dirty="0" smtClean="0"/>
              <a:t>Key words: Younger, Friends, Build, Battle</a:t>
            </a:r>
          </a:p>
          <a:p>
            <a:pPr lvl="1">
              <a:lnSpc>
                <a:spcPct val="90000"/>
              </a:lnSpc>
              <a:buFont typeface="Wingdings" pitchFamily="2" charset="2"/>
              <a:buChar char="v"/>
            </a:pPr>
            <a:r>
              <a:rPr lang="en-GB" dirty="0" smtClean="0"/>
              <a:t>Non-users</a:t>
            </a:r>
          </a:p>
          <a:p>
            <a:pPr lvl="2">
              <a:lnSpc>
                <a:spcPct val="90000"/>
              </a:lnSpc>
              <a:buFont typeface="Wingdings" pitchFamily="2" charset="2"/>
              <a:buChar char="v"/>
            </a:pPr>
            <a:r>
              <a:rPr lang="en-GB" dirty="0" smtClean="0"/>
              <a:t>Key words: Battle, Boring, Younger</a:t>
            </a:r>
          </a:p>
          <a:p>
            <a:pPr lvl="1">
              <a:lnSpc>
                <a:spcPct val="90000"/>
              </a:lnSpc>
              <a:buFont typeface="Wingdings" pitchFamily="2" charset="2"/>
              <a:buChar char="v"/>
            </a:pPr>
            <a:endParaRPr lang="en-GB" dirty="0" smtClean="0"/>
          </a:p>
          <a:p>
            <a:pPr>
              <a:lnSpc>
                <a:spcPct val="90000"/>
              </a:lnSpc>
              <a:buFont typeface="Wingdings" pitchFamily="2" charset="2"/>
              <a:buChar char="v"/>
            </a:pPr>
            <a:r>
              <a:rPr lang="en-GB" u="sng" dirty="0" smtClean="0"/>
              <a:t>The Product</a:t>
            </a:r>
          </a:p>
          <a:p>
            <a:pPr lvl="1">
              <a:lnSpc>
                <a:spcPct val="90000"/>
              </a:lnSpc>
              <a:buFont typeface="Wingdings" pitchFamily="2" charset="2"/>
              <a:buChar char="v"/>
            </a:pPr>
            <a:r>
              <a:rPr lang="en-GB" dirty="0" smtClean="0"/>
              <a:t>Seems to be the same launch after launch – lack of differentiation</a:t>
            </a:r>
          </a:p>
          <a:p>
            <a:pPr>
              <a:lnSpc>
                <a:spcPct val="90000"/>
              </a:lnSpc>
              <a:buFont typeface="Wingdings" pitchFamily="2" charset="2"/>
              <a:buChar char="v"/>
            </a:pPr>
            <a:endParaRPr lang="en-GB" dirty="0" smtClean="0"/>
          </a:p>
          <a:p>
            <a:pPr>
              <a:lnSpc>
                <a:spcPct val="90000"/>
              </a:lnSpc>
              <a:buFont typeface="Wingdings" pitchFamily="2" charset="2"/>
              <a:buChar char="v"/>
            </a:pPr>
            <a:r>
              <a:rPr lang="en-GB" u="sng" dirty="0" smtClean="0"/>
              <a:t>The Packaging</a:t>
            </a:r>
          </a:p>
          <a:p>
            <a:pPr lvl="1">
              <a:lnSpc>
                <a:spcPct val="90000"/>
              </a:lnSpc>
              <a:buFont typeface="Wingdings" pitchFamily="2" charset="2"/>
              <a:buChar char="v"/>
            </a:pPr>
            <a:r>
              <a:rPr lang="en-GB" dirty="0" smtClean="0"/>
              <a:t>Optimise use of play starters</a:t>
            </a:r>
          </a:p>
          <a:p>
            <a:pPr lvl="1">
              <a:lnSpc>
                <a:spcPct val="90000"/>
              </a:lnSpc>
              <a:buFont typeface="Wingdings" pitchFamily="2" charset="2"/>
              <a:buChar char="v"/>
            </a:pPr>
            <a:r>
              <a:rPr lang="en-GB" dirty="0" smtClean="0"/>
              <a:t>Enhance communication of other initiatives from BIONICLE</a:t>
            </a:r>
          </a:p>
          <a:p>
            <a:pPr lvl="1">
              <a:lnSpc>
                <a:spcPct val="90000"/>
              </a:lnSpc>
              <a:buFont typeface="Wingdings" pitchFamily="2" charset="2"/>
              <a:buChar char="v"/>
            </a:pPr>
            <a:r>
              <a:rPr lang="en-GB" dirty="0" smtClean="0"/>
              <a:t>Make sure the product actually fits into the can</a:t>
            </a:r>
          </a:p>
          <a:p>
            <a:pPr>
              <a:lnSpc>
                <a:spcPct val="90000"/>
              </a:lnSpc>
              <a:buFont typeface="Wingdings" pitchFamily="2" charset="2"/>
              <a:buChar char="v"/>
            </a:pPr>
            <a:endParaRPr lang="en-GB"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4193177" y="84138"/>
            <a:ext cx="4771436" cy="803275"/>
          </a:xfrm>
        </p:spPr>
        <p:txBody>
          <a:bodyPr/>
          <a:lstStyle/>
          <a:p>
            <a:pPr algn="r"/>
            <a:r>
              <a:rPr lang="da-DK" dirty="0" err="1" smtClean="0"/>
              <a:t>Key</a:t>
            </a:r>
            <a:r>
              <a:rPr lang="da-DK" dirty="0" smtClean="0"/>
              <a:t> </a:t>
            </a:r>
            <a:r>
              <a:rPr lang="da-DK" dirty="0" err="1" smtClean="0"/>
              <a:t>Take</a:t>
            </a:r>
            <a:r>
              <a:rPr lang="da-DK" dirty="0" smtClean="0"/>
              <a:t> </a:t>
            </a:r>
            <a:r>
              <a:rPr lang="da-DK" dirty="0" err="1" smtClean="0"/>
              <a:t>Aways</a:t>
            </a:r>
            <a:r>
              <a:rPr lang="da-DK" dirty="0" smtClean="0"/>
              <a:t> 2:2</a:t>
            </a:r>
            <a:endParaRPr lang="da-DK" dirty="0"/>
          </a:p>
        </p:txBody>
      </p:sp>
      <p:sp>
        <p:nvSpPr>
          <p:cNvPr id="10" name="Pladsholder til indhold 9"/>
          <p:cNvSpPr>
            <a:spLocks noGrp="1"/>
          </p:cNvSpPr>
          <p:nvPr>
            <p:ph idx="1"/>
          </p:nvPr>
        </p:nvSpPr>
        <p:spPr/>
        <p:txBody>
          <a:bodyPr/>
          <a:lstStyle/>
          <a:p>
            <a:pPr>
              <a:lnSpc>
                <a:spcPct val="90000"/>
              </a:lnSpc>
              <a:buFont typeface="Wingdings" pitchFamily="2" charset="2"/>
              <a:buChar char="v"/>
            </a:pPr>
            <a:r>
              <a:rPr lang="en-GB" u="sng" dirty="0" smtClean="0"/>
              <a:t>The Mums</a:t>
            </a:r>
          </a:p>
          <a:p>
            <a:pPr lvl="1">
              <a:lnSpc>
                <a:spcPct val="90000"/>
              </a:lnSpc>
              <a:buFont typeface="Wingdings" pitchFamily="2" charset="2"/>
              <a:buChar char="v"/>
            </a:pPr>
            <a:r>
              <a:rPr lang="en-GB" dirty="0" smtClean="0"/>
              <a:t>Important to get their support</a:t>
            </a:r>
          </a:p>
          <a:p>
            <a:pPr lvl="1">
              <a:lnSpc>
                <a:spcPct val="90000"/>
              </a:lnSpc>
              <a:buFont typeface="Wingdings" pitchFamily="2" charset="2"/>
              <a:buChar char="v"/>
            </a:pPr>
            <a:endParaRPr lang="en-GB" dirty="0" smtClean="0"/>
          </a:p>
          <a:p>
            <a:pPr>
              <a:lnSpc>
                <a:spcPct val="90000"/>
              </a:lnSpc>
              <a:buFont typeface="Wingdings" pitchFamily="2" charset="2"/>
              <a:buChar char="v"/>
            </a:pPr>
            <a:r>
              <a:rPr lang="en-GB" u="sng" dirty="0" smtClean="0"/>
              <a:t>The Website</a:t>
            </a:r>
          </a:p>
          <a:p>
            <a:pPr lvl="1">
              <a:lnSpc>
                <a:spcPct val="90000"/>
              </a:lnSpc>
              <a:buFont typeface="Wingdings" pitchFamily="2" charset="2"/>
              <a:buChar char="v"/>
            </a:pPr>
            <a:r>
              <a:rPr lang="en-GB" dirty="0" smtClean="0"/>
              <a:t>Less text heavy</a:t>
            </a:r>
          </a:p>
          <a:p>
            <a:pPr lvl="1">
              <a:lnSpc>
                <a:spcPct val="90000"/>
              </a:lnSpc>
              <a:buFont typeface="Wingdings" pitchFamily="2" charset="2"/>
              <a:buChar char="v"/>
            </a:pPr>
            <a:r>
              <a:rPr lang="en-GB" dirty="0" smtClean="0"/>
              <a:t>Increase presence to guide the boys to the website</a:t>
            </a:r>
          </a:p>
          <a:p>
            <a:pPr lvl="1">
              <a:lnSpc>
                <a:spcPct val="90000"/>
              </a:lnSpc>
              <a:buFont typeface="Wingdings" pitchFamily="2" charset="2"/>
              <a:buChar char="v"/>
            </a:pPr>
            <a:endParaRPr lang="en-GB" dirty="0" smtClean="0"/>
          </a:p>
          <a:p>
            <a:pPr>
              <a:lnSpc>
                <a:spcPct val="90000"/>
              </a:lnSpc>
              <a:buFont typeface="Wingdings" pitchFamily="2" charset="2"/>
              <a:buChar char="v"/>
            </a:pPr>
            <a:r>
              <a:rPr lang="en-GB" u="sng" dirty="0" smtClean="0"/>
              <a:t>The Media</a:t>
            </a:r>
          </a:p>
          <a:p>
            <a:pPr lvl="1">
              <a:lnSpc>
                <a:spcPct val="90000"/>
              </a:lnSpc>
              <a:buFont typeface="Wingdings" pitchFamily="2" charset="2"/>
              <a:buChar char="v"/>
            </a:pPr>
            <a:r>
              <a:rPr lang="en-GB" dirty="0" smtClean="0"/>
              <a:t>Remember to include more non-web media </a:t>
            </a:r>
          </a:p>
          <a:p>
            <a:pPr lvl="1">
              <a:lnSpc>
                <a:spcPct val="90000"/>
              </a:lnSpc>
              <a:buFont typeface="Wingdings" pitchFamily="2" charset="2"/>
              <a:buChar char="v"/>
            </a:pPr>
            <a:r>
              <a:rPr lang="en-GB" dirty="0" smtClean="0"/>
              <a:t>TV Series / DTV is the right way to go</a:t>
            </a:r>
          </a:p>
          <a:p>
            <a:pPr lvl="1">
              <a:lnSpc>
                <a:spcPct val="90000"/>
              </a:lnSpc>
              <a:buFont typeface="Wingdings" pitchFamily="2" charset="2"/>
              <a:buChar char="v"/>
            </a:pPr>
            <a:endParaRPr lang="en-GB" dirty="0" smtClean="0"/>
          </a:p>
          <a:p>
            <a:pPr>
              <a:lnSpc>
                <a:spcPct val="90000"/>
              </a:lnSpc>
              <a:buFont typeface="Wingdings" pitchFamily="2" charset="2"/>
              <a:buChar char="v"/>
            </a:pPr>
            <a:r>
              <a:rPr lang="en-GB" u="sng" dirty="0" smtClean="0"/>
              <a:t>LEGO Hero Factory</a:t>
            </a:r>
          </a:p>
          <a:p>
            <a:pPr lvl="1">
              <a:buFont typeface="Wingdings" pitchFamily="2" charset="2"/>
              <a:buChar char="v"/>
            </a:pPr>
            <a:r>
              <a:rPr lang="da-DK" dirty="0" smtClean="0"/>
              <a:t>Wide appeal </a:t>
            </a:r>
            <a:r>
              <a:rPr lang="da-DK" dirty="0" err="1" smtClean="0"/>
              <a:t>among</a:t>
            </a:r>
            <a:r>
              <a:rPr lang="da-DK" dirty="0" smtClean="0"/>
              <a:t> the </a:t>
            </a:r>
            <a:r>
              <a:rPr lang="da-DK" dirty="0" err="1" smtClean="0"/>
              <a:t>consumer</a:t>
            </a:r>
            <a:r>
              <a:rPr lang="da-DK" dirty="0" smtClean="0"/>
              <a:t> </a:t>
            </a:r>
            <a:r>
              <a:rPr lang="da-DK" dirty="0" err="1" smtClean="0"/>
              <a:t>categories</a:t>
            </a:r>
            <a:endParaRPr lang="da-DK" dirty="0" smtClean="0"/>
          </a:p>
          <a:p>
            <a:pPr lvl="1">
              <a:buFont typeface="Wingdings" pitchFamily="2" charset="2"/>
              <a:buChar char="v"/>
            </a:pPr>
            <a:r>
              <a:rPr lang="da-DK" dirty="0" err="1" smtClean="0"/>
              <a:t>Liked</a:t>
            </a:r>
            <a:r>
              <a:rPr lang="da-DK" dirty="0" smtClean="0"/>
              <a:t> the </a:t>
            </a:r>
            <a:r>
              <a:rPr lang="da-DK" dirty="0" err="1" smtClean="0"/>
              <a:t>easy</a:t>
            </a:r>
            <a:r>
              <a:rPr lang="da-DK" dirty="0" smtClean="0"/>
              <a:t> </a:t>
            </a:r>
            <a:r>
              <a:rPr lang="da-DK" dirty="0" err="1" smtClean="0"/>
              <a:t>entrance</a:t>
            </a:r>
            <a:r>
              <a:rPr lang="da-DK" dirty="0" smtClean="0"/>
              <a:t> to the </a:t>
            </a:r>
            <a:r>
              <a:rPr lang="da-DK" dirty="0" err="1" smtClean="0"/>
              <a:t>universe</a:t>
            </a:r>
            <a:r>
              <a:rPr lang="da-DK" dirty="0" smtClean="0"/>
              <a:t> via story starters</a:t>
            </a:r>
          </a:p>
          <a:p>
            <a:pPr lvl="1">
              <a:buFont typeface="Wingdings" pitchFamily="2" charset="2"/>
              <a:buChar char="v"/>
            </a:pPr>
            <a:r>
              <a:rPr lang="da-DK" dirty="0" err="1" smtClean="0"/>
              <a:t>Inspired</a:t>
            </a:r>
            <a:r>
              <a:rPr lang="da-DK" dirty="0" smtClean="0"/>
              <a:t> by the </a:t>
            </a:r>
            <a:r>
              <a:rPr lang="da-DK" dirty="0" err="1" smtClean="0"/>
              <a:t>possible</a:t>
            </a:r>
            <a:r>
              <a:rPr lang="da-DK" dirty="0" smtClean="0"/>
              <a:t> </a:t>
            </a:r>
            <a:r>
              <a:rPr lang="da-DK" dirty="0" err="1" smtClean="0"/>
              <a:t>web-campaign</a:t>
            </a:r>
            <a:endParaRPr lang="da-DK" dirty="0" smtClean="0"/>
          </a:p>
          <a:p>
            <a:pPr lvl="1">
              <a:buFont typeface="Wingdings" pitchFamily="2" charset="2"/>
              <a:buChar char="v"/>
            </a:pPr>
            <a:r>
              <a:rPr lang="da-DK" dirty="0" err="1" smtClean="0"/>
              <a:t>Products</a:t>
            </a:r>
            <a:r>
              <a:rPr lang="da-DK" dirty="0" smtClean="0"/>
              <a:t> </a:t>
            </a:r>
            <a:r>
              <a:rPr lang="da-DK" dirty="0" err="1" smtClean="0"/>
              <a:t>were</a:t>
            </a:r>
            <a:r>
              <a:rPr lang="da-DK" dirty="0" smtClean="0"/>
              <a:t> </a:t>
            </a:r>
            <a:r>
              <a:rPr lang="da-DK" dirty="0" err="1" smtClean="0"/>
              <a:t>seen</a:t>
            </a:r>
            <a:r>
              <a:rPr lang="da-DK" dirty="0" smtClean="0"/>
              <a:t> a new and </a:t>
            </a:r>
            <a:r>
              <a:rPr lang="da-DK" dirty="0" err="1" smtClean="0"/>
              <a:t>exciting</a:t>
            </a:r>
            <a:r>
              <a:rPr lang="da-DK" dirty="0" smtClean="0"/>
              <a:t> (stickers)</a:t>
            </a:r>
          </a:p>
          <a:p>
            <a:pPr>
              <a:buNone/>
            </a:pPr>
            <a:endParaRPr lang="da-DK"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GO Presentation Internal">
  <a:themeElements>
    <a:clrScheme name="LEGO Presentation Internal 13">
      <a:dk1>
        <a:srgbClr val="000000"/>
      </a:dk1>
      <a:lt1>
        <a:srgbClr val="FFFFFF"/>
      </a:lt1>
      <a:dk2>
        <a:srgbClr val="000000"/>
      </a:dk2>
      <a:lt2>
        <a:srgbClr val="808080"/>
      </a:lt2>
      <a:accent1>
        <a:srgbClr val="FF0000"/>
      </a:accent1>
      <a:accent2>
        <a:srgbClr val="FFCC00"/>
      </a:accent2>
      <a:accent3>
        <a:srgbClr val="FFFFFF"/>
      </a:accent3>
      <a:accent4>
        <a:srgbClr val="000000"/>
      </a:accent4>
      <a:accent5>
        <a:srgbClr val="FFAAAA"/>
      </a:accent5>
      <a:accent6>
        <a:srgbClr val="E7B900"/>
      </a:accent6>
      <a:hlink>
        <a:srgbClr val="0000FF"/>
      </a:hlink>
      <a:folHlink>
        <a:srgbClr val="99CC00"/>
      </a:folHlink>
    </a:clrScheme>
    <a:fontScheme name="LEGO Presentation Intern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rgbClr val="FF9900"/>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2"/>
        </a:solidFill>
        <a:ln w="9525" cap="flat" cmpd="sng" algn="ctr">
          <a:solidFill>
            <a:srgbClr val="FF9900"/>
          </a:solid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LEGO Presentation Intern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GO Presentation Intern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GO Presentation Intern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GO Presentation Intern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GO Presentation Intern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GO Presentation Intern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GO Presentation Interna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GO Presentation Intern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GO Presentation Intern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GO Presentation Intern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GO Presentation Intern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GO Presentation Intern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LEGO Presentation Internal 13">
        <a:dk1>
          <a:srgbClr val="000000"/>
        </a:dk1>
        <a:lt1>
          <a:srgbClr val="FFFFFF"/>
        </a:lt1>
        <a:dk2>
          <a:srgbClr val="000000"/>
        </a:dk2>
        <a:lt2>
          <a:srgbClr val="808080"/>
        </a:lt2>
        <a:accent1>
          <a:srgbClr val="FF0000"/>
        </a:accent1>
        <a:accent2>
          <a:srgbClr val="FFCC00"/>
        </a:accent2>
        <a:accent3>
          <a:srgbClr val="FFFFFF"/>
        </a:accent3>
        <a:accent4>
          <a:srgbClr val="000000"/>
        </a:accent4>
        <a:accent5>
          <a:srgbClr val="FFAAAA"/>
        </a:accent5>
        <a:accent6>
          <a:srgbClr val="E7B900"/>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LEGO Presentation Internal</Template>
  <TotalTime>0</TotalTime>
  <Words>2531</Words>
  <Application>Microsoft Office PowerPoint</Application>
  <PresentationFormat>Skærmshow (4:3)</PresentationFormat>
  <Paragraphs>364</Paragraphs>
  <Slides>24</Slides>
  <Notes>7</Notes>
  <HiddenSlides>0</HiddenSlides>
  <MMClips>0</MMClips>
  <ScaleCrop>false</ScaleCrop>
  <HeadingPairs>
    <vt:vector size="6" baseType="variant">
      <vt:variant>
        <vt:lpstr>Tema</vt:lpstr>
      </vt:variant>
      <vt:variant>
        <vt:i4>1</vt:i4>
      </vt:variant>
      <vt:variant>
        <vt:lpstr>Integrerede OLE-servere</vt:lpstr>
      </vt:variant>
      <vt:variant>
        <vt:i4>1</vt:i4>
      </vt:variant>
      <vt:variant>
        <vt:lpstr>Diastitler</vt:lpstr>
      </vt:variant>
      <vt:variant>
        <vt:i4>24</vt:i4>
      </vt:variant>
    </vt:vector>
  </HeadingPairs>
  <TitlesOfParts>
    <vt:vector size="26" baseType="lpstr">
      <vt:lpstr>LEGO Presentation Internal</vt:lpstr>
      <vt:lpstr>Bitmap Image</vt:lpstr>
      <vt:lpstr>BIONICLE Brand Research in the UK</vt:lpstr>
      <vt:lpstr>Table of Contents</vt:lpstr>
      <vt:lpstr>The Methodology</vt:lpstr>
      <vt:lpstr>Sample Detail</vt:lpstr>
      <vt:lpstr>The Competitors</vt:lpstr>
      <vt:lpstr>Research Objectives</vt:lpstr>
      <vt:lpstr>The Brand</vt:lpstr>
      <vt:lpstr>The Engine</vt:lpstr>
      <vt:lpstr>PLAYING BIONICLE - Building</vt:lpstr>
      <vt:lpstr>PLAYING BIONICLE - Battling</vt:lpstr>
      <vt:lpstr>PLAYING BIONICLE - Playing</vt:lpstr>
      <vt:lpstr>The Boys</vt:lpstr>
      <vt:lpstr>The Users</vt:lpstr>
      <vt:lpstr>The Lapsed Users</vt:lpstr>
      <vt:lpstr>The Non Users</vt:lpstr>
      <vt:lpstr>The Product</vt:lpstr>
      <vt:lpstr>The Packaging</vt:lpstr>
      <vt:lpstr>The Packaging</vt:lpstr>
      <vt:lpstr>The Mums</vt:lpstr>
      <vt:lpstr>The Website</vt:lpstr>
      <vt:lpstr>The Media</vt:lpstr>
      <vt:lpstr>LEGO Hero Factory</vt:lpstr>
      <vt:lpstr>Key Take Aways 1:2</vt:lpstr>
      <vt:lpstr>Key Take Aways 2:2</vt:lpstr>
    </vt:vector>
  </TitlesOfParts>
  <Company>LEGO System 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BIONICLE Brand Research in the UK</dc:title>
  <dc:subject>Internal Presentation</dc:subject>
  <dc:creator>dkkrispa</dc:creator>
  <cp:lastModifiedBy>dkkrispa</cp:lastModifiedBy>
  <cp:revision>4</cp:revision>
  <dcterms:created xsi:type="dcterms:W3CDTF">2009-06-01T07:36:50Z</dcterms:created>
  <dcterms:modified xsi:type="dcterms:W3CDTF">2009-06-03T10:51:45Z</dcterms:modified>
</cp:coreProperties>
</file>